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4">
  <p:sldMasterIdLst>
    <p:sldMasterId id="2147483660" r:id="rId4"/>
    <p:sldMasterId id="2147483672" r:id="rId5"/>
    <p:sldMasterId id="2147483690" r:id="rId6"/>
  </p:sldMasterIdLst>
  <p:notesMasterIdLst>
    <p:notesMasterId r:id="rId22"/>
  </p:notesMasterIdLst>
  <p:sldIdLst>
    <p:sldId id="297" r:id="rId7"/>
    <p:sldId id="299" r:id="rId8"/>
    <p:sldId id="256" r:id="rId9"/>
    <p:sldId id="301" r:id="rId10"/>
    <p:sldId id="304" r:id="rId11"/>
    <p:sldId id="306" r:id="rId12"/>
    <p:sldId id="302" r:id="rId13"/>
    <p:sldId id="258" r:id="rId14"/>
    <p:sldId id="300" r:id="rId15"/>
    <p:sldId id="262" r:id="rId16"/>
    <p:sldId id="257" r:id="rId17"/>
    <p:sldId id="308" r:id="rId18"/>
    <p:sldId id="264" r:id="rId19"/>
    <p:sldId id="307" r:id="rId20"/>
    <p:sldId id="266" r:id="rId21"/>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5" userDrawn="1">
          <p15:clr>
            <a:srgbClr val="A4A3A4"/>
          </p15:clr>
        </p15:guide>
        <p15:guide id="2" pos="2205" userDrawn="1">
          <p15:clr>
            <a:srgbClr val="A4A3A4"/>
          </p15:clr>
        </p15:guide>
        <p15:guide id="3" orient="horz" pos="5592" userDrawn="1">
          <p15:clr>
            <a:srgbClr val="A4A3A4"/>
          </p15:clr>
        </p15:guide>
        <p15:guide id="4" pos="4042" userDrawn="1">
          <p15:clr>
            <a:srgbClr val="A4A3A4"/>
          </p15:clr>
        </p15:guide>
        <p15:guide id="5" pos="34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 userId="-" providerId="None"/>
  <p188:author id="{C4B08775-CC0B-BD6E-78FA-4A59B0B84857}" name="太田　遥" initials="太田" userId="太田　遥" providerId="None"/>
  <p188:author id="{6E37398A-22B7-0B27-7174-2678CBE4437B}" name="METI_KADOSAKA" initials="W" userId="METI_KADOSAKA" providerId="None"/>
  <p188:author id="{28297DB4-C88D-B62B-2D82-43B59385DFA0}" name="中小機構" initials="-" userId="中小機構" providerId="None"/>
  <p188:author id="{792D74EF-A5F6-30DB-A223-B6464026703D}" name="METI　関野" initials="YS" userId="METI　関野"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 initials="SH" lastIdx="36" clrIdx="0">
    <p:extLst>
      <p:ext uri="{19B8F6BF-5375-455C-9EA6-DF929625EA0E}">
        <p15:presenceInfo xmlns:p15="http://schemas.microsoft.com/office/powerpoint/2012/main" userId="SH" providerId="None"/>
      </p:ext>
    </p:extLst>
  </p:cmAuthor>
  <p:cmAuthor id="2" name="中企庁　関野" initials="S" lastIdx="16" clrIdx="1">
    <p:extLst>
      <p:ext uri="{19B8F6BF-5375-455C-9EA6-DF929625EA0E}">
        <p15:presenceInfo xmlns:p15="http://schemas.microsoft.com/office/powerpoint/2012/main" userId="中企庁　関野" providerId="None"/>
      </p:ext>
    </p:extLst>
  </p:cmAuthor>
  <p:cmAuthor id="3" name="中企庁　ＹＨ" initials="S" lastIdx="4" clrIdx="2">
    <p:extLst>
      <p:ext uri="{19B8F6BF-5375-455C-9EA6-DF929625EA0E}">
        <p15:presenceInfo xmlns:p15="http://schemas.microsoft.com/office/powerpoint/2012/main" userId="中企庁　ＹＨ" providerId="None"/>
      </p:ext>
    </p:extLst>
  </p:cmAuthor>
  <p:cmAuthor id="4" name="佐々木 桃太郎" initials="佐々木" lastIdx="1" clrIdx="3">
    <p:extLst>
      <p:ext uri="{19B8F6BF-5375-455C-9EA6-DF929625EA0E}">
        <p15:presenceInfo xmlns:p15="http://schemas.microsoft.com/office/powerpoint/2012/main" userId="S-1-5-21-548377947-2388045661-1606828426-1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83"/>
    <a:srgbClr val="CBE3CC"/>
    <a:srgbClr val="002060"/>
    <a:srgbClr val="E7E6E6"/>
    <a:srgbClr val="FF9933"/>
    <a:srgbClr val="FFCC66"/>
    <a:srgbClr val="CDE9F8"/>
    <a:srgbClr val="FFFFFF"/>
    <a:srgbClr val="EAF4E4"/>
    <a:srgbClr val="F8B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6429" autoAdjust="0"/>
  </p:normalViewPr>
  <p:slideViewPr>
    <p:cSldViewPr snapToGrid="0">
      <p:cViewPr>
        <p:scale>
          <a:sx n="100" d="100"/>
          <a:sy n="100" d="100"/>
        </p:scale>
        <p:origin x="1024" y="-428"/>
      </p:cViewPr>
      <p:guideLst>
        <p:guide orient="horz" pos="535"/>
        <p:guide pos="2205"/>
        <p:guide orient="horz" pos="5592"/>
        <p:guide pos="4042"/>
        <p:guide pos="346"/>
      </p:guideLst>
    </p:cSldViewPr>
  </p:slideViewPr>
  <p:notesTextViewPr>
    <p:cViewPr>
      <p:scale>
        <a:sx n="1" d="1"/>
        <a:sy n="1" d="1"/>
      </p:scale>
      <p:origin x="0" y="0"/>
    </p:cViewPr>
  </p:notesTextViewPr>
  <p:sorterViewPr>
    <p:cViewPr>
      <p:scale>
        <a:sx n="100" d="100"/>
        <a:sy n="100" d="100"/>
      </p:scale>
      <p:origin x="0" y="-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2229" tIns="46115" rIns="92229" bIns="46115" rtlCol="0"/>
          <a:lstStyle>
            <a:lvl1pPr algn="r">
              <a:defRPr sz="1200"/>
            </a:lvl1pPr>
          </a:lstStyle>
          <a:p>
            <a:fld id="{29C1F434-B5CD-4449-837E-A396DDB3EAFC}" type="datetimeFigureOut">
              <a:rPr kumimoji="1" lang="ja-JP" altLang="en-US" smtClean="0"/>
              <a:t>2022/4/13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29" tIns="46115" rIns="92229" bIns="4611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2229" tIns="46115" rIns="92229" bIns="461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29" tIns="46115" rIns="92229" bIns="461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29" tIns="46115" rIns="92229" bIns="46115" rtlCol="0" anchor="b"/>
          <a:lstStyle>
            <a:lvl1pPr algn="r">
              <a:defRPr sz="1200"/>
            </a:lvl1pPr>
          </a:lstStyle>
          <a:p>
            <a:fld id="{00FC2CD0-92B2-4562-8616-F6AC03A0A362}" type="slidenum">
              <a:rPr kumimoji="1" lang="ja-JP" altLang="en-US" smtClean="0"/>
              <a:t>‹#›</a:t>
            </a:fld>
            <a:endParaRPr kumimoji="1" lang="ja-JP" altLang="en-US"/>
          </a:p>
        </p:txBody>
      </p:sp>
    </p:spTree>
    <p:extLst>
      <p:ext uri="{BB962C8B-B14F-4D97-AF65-F5344CB8AC3E}">
        <p14:creationId xmlns:p14="http://schemas.microsoft.com/office/powerpoint/2010/main" val="30377084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94EFF-682E-4293-B807-2EEFCA3A1FFC}" type="slidenum">
              <a:rPr kumimoji="1" lang="ja-JP" altLang="en-US" smtClean="0"/>
              <a:t>13</a:t>
            </a:fld>
            <a:endParaRPr kumimoji="1" lang="ja-JP" altLang="en-US"/>
          </a:p>
        </p:txBody>
      </p:sp>
    </p:spTree>
    <p:extLst>
      <p:ext uri="{BB962C8B-B14F-4D97-AF65-F5344CB8AC3E}">
        <p14:creationId xmlns:p14="http://schemas.microsoft.com/office/powerpoint/2010/main" val="425822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BAD3AF-3FC5-4843-9F00-E5FB9C469AF1}" type="datetime1">
              <a:rPr kumimoji="1" lang="ja-JP" altLang="en-US" smtClean="0"/>
              <a:t>2022/4/13</a:t>
            </a:fld>
            <a:endParaRPr kumimoji="1" lang="ja-JP" altLang="en-US"/>
          </a:p>
        </p:txBody>
      </p:sp>
      <p:sp>
        <p:nvSpPr>
          <p:cNvPr id="6" name="Slide Number Placeholder 5"/>
          <p:cNvSpPr>
            <a:spLocks noGrp="1"/>
          </p:cNvSpPr>
          <p:nvPr>
            <p:ph type="sldNum" sz="quarter" idx="12"/>
          </p:nvPr>
        </p:nvSpPr>
        <p:spPr>
          <a:xfrm>
            <a:off x="3261326" y="9577553"/>
            <a:ext cx="335348" cy="246221"/>
          </a:xfrm>
          <a:prstGeom prst="rect">
            <a:avLst/>
          </a:prstGeom>
          <a:noFill/>
        </p:spPr>
        <p:txBody>
          <a:bodyPr wrap="none" rtlCol="0">
            <a:spAutoFit/>
          </a:bodyPr>
          <a:lstStyle>
            <a:lvl1pPr algn="ctr">
              <a:defRPr lang="ja-JP" altLang="en-US" sz="1000" smtClean="0">
                <a:solidFill>
                  <a:schemeClr val="tx1"/>
                </a:solidFill>
              </a:defRPr>
            </a:lvl1p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226989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9E4FF9-7BE6-408D-B9E0-3AD6F5519FC1}" type="datetime1">
              <a:rPr kumimoji="1" lang="ja-JP" altLang="en-US" smtClean="0"/>
              <a:t>2022/4/13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82764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9344CC-7EBC-43BE-B20D-0178742D67F0}" type="datetime1">
              <a:rPr kumimoji="1" lang="ja-JP" altLang="en-US" smtClean="0"/>
              <a:t>2022/4/13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142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E5BAD3AF-3FC5-4843-9F00-E5FB9C469AF1}" type="datetime1">
              <a:rPr kumimoji="1" lang="ja-JP" altLang="en-US" smtClean="0"/>
              <a:t>2022/4/13</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lang="en-US" dirty="0"/>
          </a:p>
        </p:txBody>
      </p:sp>
      <p:sp>
        <p:nvSpPr>
          <p:cNvPr id="6" name="Slide Number Placeholder 5"/>
          <p:cNvSpPr>
            <a:spLocks noGrp="1"/>
          </p:cNvSpPr>
          <p:nvPr>
            <p:ph type="sldNum" sz="quarter" idx="12"/>
          </p:nvPr>
        </p:nvSpPr>
        <p:spPr>
          <a:xfrm>
            <a:off x="5112988" y="7301092"/>
            <a:ext cx="310112" cy="403578"/>
          </a:xfrm>
        </p:spPr>
        <p:txBody>
          <a:bodyPr/>
          <a:lstStyle/>
          <a:p>
            <a:fld id="{720205DD-6A49-490E-84B0-393E4D83DCA3}" type="slidenum">
              <a:rPr lang="en-US" altLang="ja-JP" smtClean="0"/>
              <a:pPr/>
              <a:t>‹#›</a:t>
            </a:fld>
            <a:endParaRPr lang="en-US" dirty="0"/>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68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D242DC-8CE4-439F-8B9F-F0DD3BC1EABF}"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372549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A976DF-B49A-4A27-927F-425A92347DE3}"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376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0C8393C-3C19-452C-8314-F1F28B72C09D}"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36094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D0D9C6-AFAB-4374-89C8-6C5E501F9874}" type="datetime1">
              <a:rPr kumimoji="1" lang="ja-JP" altLang="en-US" smtClean="0"/>
              <a:t>2022/4/13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86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9BBDB7-3251-417B-B1F0-11B32C667AFF}" type="datetime1">
              <a:rPr kumimoji="1" lang="ja-JP" altLang="en-US" smtClean="0"/>
              <a:t>2022/4/13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67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8EFFC-2B58-4AC0-BE83-BA985B3ECBBB}" type="datetime1">
              <a:rPr kumimoji="1" lang="ja-JP" altLang="en-US" smtClean="0"/>
              <a:t>2022/4/13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3138111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205DD-6A49-490E-84B0-393E4D83DCA3}" type="slidenum">
              <a:rPr lang="en-US" altLang="ja-JP" smtClean="0"/>
              <a:pPr/>
              <a:t>‹#›</a:t>
            </a:fld>
            <a:endParaRPr lang="en-US" dirty="0"/>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1604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D242DC-8CE4-439F-8B9F-F0DD3BC1EABF}" type="datetime1">
              <a:rPr kumimoji="1" lang="ja-JP" altLang="en-US" smtClean="0"/>
              <a:t>2022/4/13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659496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69AE34-0124-450A-846C-47E362097E10}"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7758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403990163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05DD-6A49-490E-84B0-393E4D83DCA3}" type="slidenum">
              <a:rPr lang="en-US" altLang="ja-JP" smtClean="0"/>
              <a:pPr/>
              <a:t>‹#›</a:t>
            </a:fld>
            <a:endParaRPr lang="en-US" dirty="0"/>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41669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05DD-6A49-490E-84B0-393E4D83DCA3}" type="slidenum">
              <a:rPr lang="en-US" altLang="ja-JP" smtClean="0"/>
              <a:pPr/>
              <a:t>‹#›</a:t>
            </a:fld>
            <a:endParaRPr lang="en-US" dirty="0"/>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908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235255710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05DD-6A49-490E-84B0-393E4D83DCA3}" type="slidenum">
              <a:rPr lang="en-US" altLang="ja-JP" smtClean="0"/>
              <a:pPr/>
              <a:t>‹#›</a:t>
            </a:fld>
            <a:endParaRPr lang="en-US" dirty="0"/>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14575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05DD-6A49-490E-84B0-393E4D83DCA3}" type="slidenum">
              <a:rPr lang="en-US" altLang="ja-JP" smtClean="0"/>
              <a:pPr/>
              <a:t>‹#›</a:t>
            </a:fld>
            <a:endParaRPr lang="en-US" dirty="0"/>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74278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05DD-6A49-490E-84B0-393E4D83DCA3}" type="slidenum">
              <a:rPr lang="en-US" altLang="ja-JP" smtClean="0"/>
              <a:pPr/>
              <a:t>‹#›</a:t>
            </a:fld>
            <a:endParaRPr lang="en-US" dirty="0"/>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42702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9344CC-7EBC-43BE-B20D-0178742D67F0}"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356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3632202"/>
            <a:ext cx="4950338" cy="3268461"/>
          </a:xfrm>
        </p:spPr>
        <p:txBody>
          <a:bodyPr anchor="b">
            <a:normAutofit/>
          </a:bodyPr>
          <a:lstStyle>
            <a:lvl1pPr>
              <a:defRPr sz="4050"/>
            </a:lvl1pPr>
          </a:lstStyle>
          <a:p>
            <a:r>
              <a:rPr lang="ja-JP" altLang="en-US"/>
              <a:t>マスター タイトルの書式設定</a:t>
            </a:r>
            <a:endParaRPr lang="en-US" dirty="0"/>
          </a:p>
        </p:txBody>
      </p:sp>
      <p:sp>
        <p:nvSpPr>
          <p:cNvPr id="3" name="Subtitle 2"/>
          <p:cNvSpPr>
            <a:spLocks noGrp="1"/>
          </p:cNvSpPr>
          <p:nvPr>
            <p:ph type="subTitle" idx="1"/>
          </p:nvPr>
        </p:nvSpPr>
        <p:spPr>
          <a:xfrm>
            <a:off x="1456813" y="6900661"/>
            <a:ext cx="4950338" cy="162685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BAD3AF-3FC5-4843-9F00-E5FB9C469AF1}"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23789" y="6241674"/>
            <a:ext cx="1046605" cy="112923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6542671"/>
            <a:ext cx="438734" cy="527403"/>
          </a:xfrm>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348027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A976DF-B49A-4A27-927F-425A92347DE3}" type="datetime1">
              <a:rPr kumimoji="1" lang="ja-JP" altLang="en-US" smtClean="0"/>
              <a:t>2022/4/13</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820736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58901" y="901492"/>
            <a:ext cx="4941899" cy="1850174"/>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456812" y="3081867"/>
            <a:ext cx="4943989" cy="54565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D242DC-8CE4-439F-8B9F-F0DD3BC1EABF}"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018672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6812" y="2996590"/>
            <a:ext cx="4943989" cy="2121600"/>
          </a:xfrm>
        </p:spPr>
        <p:txBody>
          <a:bodyPr anchor="b"/>
          <a:lstStyle>
            <a:lvl1pPr algn="l">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6812" y="5173133"/>
            <a:ext cx="4943989" cy="12428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A976DF-B49A-4A27-927F-425A92347DE3}"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4" y="4573873"/>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685981"/>
            <a:ext cx="438734" cy="527403"/>
          </a:xfr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3551566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56813" y="3086354"/>
            <a:ext cx="2398148" cy="544179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002981" y="3086354"/>
            <a:ext cx="2397820" cy="544179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0C8393C-3C19-452C-8314-F1F28B72C09D}"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3421" y="1137909"/>
            <a:ext cx="438734" cy="527403"/>
          </a:xfr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433477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699014" y="3216238"/>
            <a:ext cx="2155947"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456811" y="4048617"/>
            <a:ext cx="2398149" cy="448601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2116" y="3211575"/>
            <a:ext cx="2154929"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000286" y="4043954"/>
            <a:ext cx="2396760" cy="448601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D0D9C6-AFAB-4374-89C8-6C5E501F9874}" type="datetime1">
              <a:rPr kumimoji="1" lang="ja-JP" altLang="en-US" smtClean="0"/>
              <a:t>2022/4/13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1137909"/>
            <a:ext cx="438734" cy="527403"/>
          </a:xfr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329674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458900" y="901492"/>
            <a:ext cx="4941900" cy="1850174"/>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9BBDB7-3251-417B-B1F0-11B32C667AFF}" type="datetime1">
              <a:rPr kumimoji="1" lang="ja-JP" altLang="en-US" smtClean="0"/>
              <a:t>2022/4/13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398548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8EFFC-2B58-4AC0-BE83-BA985B3ECBBB}" type="datetime1">
              <a:rPr kumimoji="1" lang="ja-JP" altLang="en-US" smtClean="0"/>
              <a:t>2022/4/13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955638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56811" y="644350"/>
            <a:ext cx="1972188" cy="1410228"/>
          </a:xfrm>
        </p:spPr>
        <p:txBody>
          <a:bodyPr anchor="b"/>
          <a:lstStyle>
            <a:lvl1pPr algn="l">
              <a:defRPr sz="15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57620" y="644352"/>
            <a:ext cx="2843180" cy="782161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56811" y="2309108"/>
            <a:ext cx="1972188" cy="61568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13092930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56812" y="6934200"/>
            <a:ext cx="4943989" cy="818622"/>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56812" y="917172"/>
            <a:ext cx="4943989" cy="556829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6812" y="7752821"/>
            <a:ext cx="4943989" cy="71314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69AE34-0124-450A-846C-47E362097E10}"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557912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56812" y="880533"/>
            <a:ext cx="4943989" cy="4502391"/>
          </a:xfrm>
        </p:spPr>
        <p:txBody>
          <a:bodyPr anchor="ctr">
            <a:normAutofit/>
          </a:bodyPr>
          <a:lstStyle>
            <a:lvl1pPr algn="l">
              <a:defRPr sz="36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6812" y="6289178"/>
            <a:ext cx="4943989" cy="2247359"/>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4573873"/>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685981"/>
            <a:ext cx="438734" cy="527403"/>
          </a:xfrm>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124203736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641093" y="880534"/>
            <a:ext cx="4582190" cy="4182533"/>
          </a:xfrm>
        </p:spPr>
        <p:txBody>
          <a:bodyPr anchor="ctr">
            <a:normAutofit/>
          </a:bodyPr>
          <a:lstStyle>
            <a:lvl1pPr algn="l">
              <a:defRPr sz="36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1811979" y="5063067"/>
            <a:ext cx="4240416"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456812" y="6289178"/>
            <a:ext cx="4943989" cy="2247359"/>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44" y="4573873"/>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685981"/>
            <a:ext cx="438734" cy="527403"/>
          </a:xfrm>
        </p:spPr>
        <p:txBody>
          <a:bodyPr/>
          <a:lstStyle/>
          <a:p>
            <a:fld id="{720205DD-6A49-490E-84B0-393E4D83DCA3}" type="slidenum">
              <a:rPr lang="en-US" altLang="ja-JP" smtClean="0"/>
              <a:pPr/>
              <a:t>‹#›</a:t>
            </a:fld>
            <a:endParaRPr lang="en-US" dirty="0"/>
          </a:p>
        </p:txBody>
      </p:sp>
      <p:sp>
        <p:nvSpPr>
          <p:cNvPr id="14" name="TextBox 13"/>
          <p:cNvSpPr txBox="1"/>
          <p:nvPr/>
        </p:nvSpPr>
        <p:spPr>
          <a:xfrm>
            <a:off x="1356238" y="93600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4196553"/>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84490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0C8393C-3C19-452C-8314-F1F28B72C09D}" type="datetime1">
              <a:rPr kumimoji="1" lang="ja-JP" altLang="en-US" smtClean="0"/>
              <a:t>2022/4/13</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007069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56812" y="3522136"/>
            <a:ext cx="4943989" cy="3935887"/>
          </a:xfrm>
        </p:spPr>
        <p:txBody>
          <a:bodyPr anchor="b">
            <a:normAutofit/>
          </a:bodyPr>
          <a:lstStyle>
            <a:lvl1pPr algn="l">
              <a:defRPr sz="36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456812" y="7484534"/>
            <a:ext cx="4943989" cy="105389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390734429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1641093" y="880534"/>
            <a:ext cx="4582190" cy="4182533"/>
          </a:xfrm>
        </p:spPr>
        <p:txBody>
          <a:bodyPr anchor="ctr">
            <a:normAutofit/>
          </a:bodyPr>
          <a:lstStyle>
            <a:lvl1pPr algn="l">
              <a:defRPr sz="36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456811" y="6273800"/>
            <a:ext cx="5016219" cy="12107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456811" y="7484534"/>
            <a:ext cx="5016219" cy="105389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720205DD-6A49-490E-84B0-393E4D83DCA3}" type="slidenum">
              <a:rPr lang="en-US" altLang="ja-JP" smtClean="0"/>
              <a:pPr/>
              <a:t>‹#›</a:t>
            </a:fld>
            <a:endParaRPr lang="en-US" dirty="0"/>
          </a:p>
        </p:txBody>
      </p:sp>
      <p:sp>
        <p:nvSpPr>
          <p:cNvPr id="11" name="TextBox 10"/>
          <p:cNvSpPr txBox="1"/>
          <p:nvPr/>
        </p:nvSpPr>
        <p:spPr>
          <a:xfrm>
            <a:off x="1356238" y="93600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4196553"/>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922848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56812" y="906255"/>
            <a:ext cx="4943988" cy="4160029"/>
          </a:xfrm>
        </p:spPr>
        <p:txBody>
          <a:bodyPr anchor="ctr">
            <a:normAutofit/>
          </a:bodyPr>
          <a:lstStyle>
            <a:lvl1pPr algn="l">
              <a:defRPr sz="36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456812" y="6273800"/>
            <a:ext cx="4943989" cy="12107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456812" y="7484534"/>
            <a:ext cx="4943989" cy="105389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109994888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27465732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906254"/>
            <a:ext cx="1242099" cy="7632180"/>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56812" y="906254"/>
            <a:ext cx="3537261" cy="76321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9344CC-7EBC-43BE-B20D-0178742D67F0}"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31954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D0D9C6-AFAB-4374-89C8-6C5E501F9874}" type="datetime1">
              <a:rPr kumimoji="1" lang="ja-JP" altLang="en-US" smtClean="0"/>
              <a:t>2022/4/13</a:t>
            </a:fld>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98742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9BBDB7-3251-417B-B1F0-11B32C667AFF}" type="datetime1">
              <a:rPr kumimoji="1" lang="ja-JP" altLang="en-US" smtClean="0"/>
              <a:t>2022/4/13</a:t>
            </a:fld>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42663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8EFFC-2B58-4AC0-BE83-BA985B3ECBBB}" type="datetime1">
              <a:rPr kumimoji="1" lang="ja-JP" altLang="en-US" smtClean="0"/>
              <a:t>2022/4/13</a:t>
            </a:fld>
            <a:endParaRPr kumimoji="1" lang="ja-JP" alt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398357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9BE807-6B53-460C-9789-8360A64EF16B}" type="datetime1">
              <a:rPr kumimoji="1" lang="ja-JP" altLang="en-US" smtClean="0"/>
              <a:t>2022/4/13</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122718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69AE34-0124-450A-846C-47E362097E10}" type="datetime1">
              <a:rPr kumimoji="1" lang="ja-JP" altLang="en-US" smtClean="0"/>
              <a:t>2022/4/13</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321988"/>
            <a:ext cx="335348" cy="246221"/>
          </a:xfrm>
          <a:prstGeom prst="rect">
            <a:avLst/>
          </a:prstGeom>
        </p:spPr>
        <p:txBody>
          <a:bodyPr/>
          <a:lstStyle/>
          <a:p>
            <a:fld id="{720205DD-6A49-490E-84B0-393E4D83DCA3}" type="slidenum">
              <a:rPr kumimoji="1" lang="ja-JP" altLang="en-US" smtClean="0"/>
              <a:t>‹#›</a:t>
            </a:fld>
            <a:endParaRPr kumimoji="1" lang="ja-JP" altLang="en-US"/>
          </a:p>
        </p:txBody>
      </p:sp>
    </p:spTree>
    <p:extLst>
      <p:ext uri="{BB962C8B-B14F-4D97-AF65-F5344CB8AC3E}">
        <p14:creationId xmlns:p14="http://schemas.microsoft.com/office/powerpoint/2010/main" val="212098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17F0CB-5DA7-4DA0-8DB1-55E80F097306}" type="datetime1">
              <a:rPr kumimoji="1" lang="ja-JP" altLang="en-US" smtClean="0"/>
              <a:t>2022/4/13</a:t>
            </a:fld>
            <a:endParaRPr kumimoji="1" lang="ja-JP" altLang="en-US"/>
          </a:p>
        </p:txBody>
      </p:sp>
      <p:sp>
        <p:nvSpPr>
          <p:cNvPr id="7" name="Slide Number Placeholder 5"/>
          <p:cNvSpPr>
            <a:spLocks noGrp="1"/>
          </p:cNvSpPr>
          <p:nvPr>
            <p:ph type="sldNum" sz="quarter" idx="4"/>
          </p:nvPr>
        </p:nvSpPr>
        <p:spPr>
          <a:xfrm>
            <a:off x="3261326" y="9577553"/>
            <a:ext cx="335348" cy="246221"/>
          </a:xfrm>
          <a:prstGeom prst="rect">
            <a:avLst/>
          </a:prstGeom>
          <a:noFill/>
        </p:spPr>
        <p:txBody>
          <a:bodyPr wrap="none" rtlCol="0">
            <a:spAutoFit/>
          </a:bodyPr>
          <a:lstStyle>
            <a:lvl1pPr algn="ctr">
              <a:defRPr lang="ja-JP" altLang="en-US" sz="1000" smtClean="0">
                <a:solidFill>
                  <a:schemeClr val="tx1"/>
                </a:solidFill>
              </a:defRPr>
            </a:lvl1p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4278031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3841023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30200"/>
            <a:ext cx="1485900" cy="9589129"/>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411"/>
            <a:ext cx="1464204" cy="9898732"/>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990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901492"/>
            <a:ext cx="4941900" cy="1850174"/>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6812" y="3081867"/>
            <a:ext cx="4943989" cy="5613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29300" y="8861796"/>
            <a:ext cx="574785" cy="534691"/>
          </a:xfrm>
          <a:prstGeom prst="rect">
            <a:avLst/>
          </a:prstGeom>
        </p:spPr>
        <p:txBody>
          <a:bodyPr vert="horz" lIns="91440" tIns="45720" rIns="91440" bIns="45720" rtlCol="0" anchor="ctr"/>
          <a:lstStyle>
            <a:lvl1pPr algn="r">
              <a:defRPr sz="675">
                <a:solidFill>
                  <a:schemeClr val="tx1">
                    <a:tint val="75000"/>
                  </a:schemeClr>
                </a:solidFill>
              </a:defRPr>
            </a:lvl1pPr>
          </a:lstStyle>
          <a:p>
            <a:fld id="{4E17F0CB-5DA7-4DA0-8DB1-55E80F097306}" type="datetime1">
              <a:rPr kumimoji="1" lang="ja-JP" altLang="en-US" smtClean="0"/>
              <a:t>2022/4/13</a:t>
            </a:fld>
            <a:endParaRPr kumimoji="1" lang="ja-JP" altLang="en-US"/>
          </a:p>
        </p:txBody>
      </p:sp>
      <p:sp>
        <p:nvSpPr>
          <p:cNvPr id="5" name="Footer Placeholder 4"/>
          <p:cNvSpPr>
            <a:spLocks noGrp="1"/>
          </p:cNvSpPr>
          <p:nvPr>
            <p:ph type="ftr" sz="quarter" idx="3"/>
          </p:nvPr>
        </p:nvSpPr>
        <p:spPr>
          <a:xfrm>
            <a:off x="1456811" y="8862836"/>
            <a:ext cx="4287366"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83421" y="1137909"/>
            <a:ext cx="438734" cy="527403"/>
          </a:xfrm>
          <a:prstGeom prst="rect">
            <a:avLst/>
          </a:prstGeom>
        </p:spPr>
        <p:txBody>
          <a:bodyPr vert="horz" lIns="91440" tIns="45720" rIns="91440" bIns="45720" rtlCol="0" anchor="ctr"/>
          <a:lstStyle>
            <a:lvl1pPr algn="r">
              <a:defRPr sz="1500">
                <a:solidFill>
                  <a:srgbClr val="FEFFFF"/>
                </a:solidFill>
              </a:defRPr>
            </a:lvl1pPr>
          </a:lstStyle>
          <a:p>
            <a:fld id="{720205DD-6A49-490E-84B0-393E4D83DCA3}" type="slidenum">
              <a:rPr lang="en-US" altLang="ja-JP" smtClean="0"/>
              <a:pPr/>
              <a:t>‹#›</a:t>
            </a:fld>
            <a:endParaRPr lang="en-US" dirty="0"/>
          </a:p>
        </p:txBody>
      </p:sp>
    </p:spTree>
    <p:extLst>
      <p:ext uri="{BB962C8B-B14F-4D97-AF65-F5344CB8AC3E}">
        <p14:creationId xmlns:p14="http://schemas.microsoft.com/office/powerpoint/2010/main" val="31220739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hdr="0" ftr="0" dt="0"/>
  <p:txStyles>
    <p:titleStyle>
      <a:lvl1pPr algn="l" defTabSz="342900" rtl="0" eaLnBrk="1" latinLnBrk="0" hangingPunct="1">
        <a:spcBef>
          <a:spcPct val="0"/>
        </a:spcBef>
        <a:buNone/>
        <a:defRPr kumimoji="1" sz="27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okokai.or.jp/jizokuka_r1h/doc/2022/R1%E8%A3%9C%E6%AD%A3%E3%83%BBR3%E8%A3%9C%E6%AD%A3%E5%B0%8F%E8%A6%8F%E6%A8%A1%E4%BA%8B%E6%A5%AD%E8%80%85%E6%8C%81%E7%B6%9A%E5%8C%96%E8%A3%9C%E5%8A%A9%E9%87%91%E3%80%88%E4%B8%80%E8%88%AC%E5%9E%8B%E3%80%89%E5%88%A5%E7%B4%99%E3%80%8C%E5%8F%82%E8%80%83%E8%B3%87%E6%96%99%E3%80%8D.pdf" TargetMode="External"/><Relationship Id="rId2" Type="http://schemas.openxmlformats.org/officeDocument/2006/relationships/hyperlink" Target="https://www.shokokai.or.jp/jizokuka_r1h/doc/2022/R1%E8%A3%9C%E6%AD%A3%E3%83%BBR3%E8%A3%9C%E6%AD%A3%E5%B0%8F%E8%A6%8F%E6%A8%A1%E4%BA%8B%E6%A5%AD%E8%80%85%E6%8C%81%E7%B6%9A%E5%8C%96%E8%A3%9C%E5%8A%A9%E9%87%91%E3%80%88%E4%B8%80%E8%88%AC%E5%9E%8B%E3%80%89%E5%85%AC%E5%8B%9F%E8%A6%81%E9%A0%98.pdf" TargetMode="External"/><Relationship Id="rId1" Type="http://schemas.openxmlformats.org/officeDocument/2006/relationships/slideLayout" Target="../slideLayouts/slideLayout18.xml"/><Relationship Id="rId4" Type="http://schemas.openxmlformats.org/officeDocument/2006/relationships/hyperlink" Target="https://www.shokokai.or.jp/jizokuka_r1h/doc/2022/R1%E8%A3%9C%E6%AD%A3%E3%83%BBR3%E8%A3%9C%E6%AD%A3%E5%B0%8F%E8%A6%8F%E6%A8%A1%E4%BA%8B%E6%A5%AD%E8%80%85%E6%8C%81%E7%B6%9A%E5%8C%96%E8%A3%9C%E5%8A%A9%E9%87%91%E3%80%88%E4%B8%80%E8%88%AC%E5%9E%8B%E3%80%89%E5%88%A5%E7%B4%99%E3%80%8C%E5%BF%9C%E5%8B%9F%E6%99%82%E6%8F%90%E5%87%BA%E8%B3%87%E6%96%99%E3%83%BB%E6%A7%98%E5%BC%8F%E9%9B%86%E3%80%8D.pdf"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shokokai.or.jp/jizokuka_r1h/jgrants/jgrants_tebiki.pdf?04" TargetMode="External"/><Relationship Id="rId3" Type="http://schemas.openxmlformats.org/officeDocument/2006/relationships/image" Target="../media/image14.png"/><Relationship Id="rId7" Type="http://schemas.openxmlformats.org/officeDocument/2006/relationships/hyperlink" Target="https://www.jgrants-portal.go.jp/subsidy/a0W2x000006EplyEAC"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jgrants-portal.go.jp/subsidy/a0W2x000006EspeEAC" TargetMode="External"/><Relationship Id="rId5" Type="http://schemas.openxmlformats.org/officeDocument/2006/relationships/hyperlink" Target="https://www.shokokai.or.jp/jizokuka_r1h/doc/2022/R1%E8%A3%9C%E6%AD%A3%E3%83%BBR3%E8%A3%9C%E6%AD%A3%E5%B0%8F%E8%A6%8F%E6%A8%A1%E4%BA%8B%E6%A5%AD%E8%80%85%E6%8C%81%E7%B6%9A%E5%8C%96%E8%A3%9C%E5%8A%A9%E9%87%91%E3%80%88%E4%B8%80%E8%88%AC%E5%9E%8B%E3%80%89%E5%88%A5%E7%B4%99%E3%80%8C%E5%BF%9C%E5%8B%9F%E6%99%82%E6%8F%90%E5%87%BA%E8%B3%87%E6%96%99%E3%83%BB%E6%A7%98%E5%BC%8F%E9%9B%86%E3%80%8D.pdf" TargetMode="External"/><Relationship Id="rId4" Type="http://schemas.openxmlformats.org/officeDocument/2006/relationships/hyperlink" Target="https://www.shokokai.or.jp/jizokuka_r1h/doc/2022/R1%E8%A3%9C%E6%AD%A3%E3%83%BBR3%E8%A3%9C%E6%AD%A3%E5%B0%8F%E8%A6%8F%E6%A8%A1%E4%BA%8B%E6%A5%AD%E8%80%85%E6%8C%81%E7%B6%9A%E5%8C%96%E8%A3%9C%E5%8A%A9%E9%87%91%E3%80%88%E4%B8%80%E8%88%AC%E5%9E%8B%E3%80%89%E5%85%AC%E5%8B%9F%E8%A6%81%E9%A0%98.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r3.jizokukahojokin.info/" TargetMode="External"/><Relationship Id="rId2" Type="http://schemas.openxmlformats.org/officeDocument/2006/relationships/hyperlink" Target="https://www.shokokai.or.jp/jizokuka_r1h/"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9.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hyperlink" Target="https://www.shokokai.or.jp/jizokuka_r1h/doc/2022/R1%E8%A3%9C%E6%AD%A3%E3%83%BBR3%E8%A3%9C%E6%AD%A3%E5%B0%8F%E8%A6%8F%E6%A8%A1%E4%BA%8B%E6%A5%AD%E8%80%85%E6%8C%81%E7%B6%9A%E5%8C%96%E8%A3%9C%E5%8A%A9%E9%87%91%E3%80%88%E4%B8%80%E8%88%AC%E5%9E%8B%E3%80%89%E5%85%AC%E5%8B%9F%E8%A6%81%E9%A0%98.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hokokai.or.jp/jizokuka_r1h/doc/2022/R1%E8%A3%9C%E6%AD%A3%E3%83%BBR3%E8%A3%9C%E6%AD%A3%E5%B0%8F%E8%A6%8F%E6%A8%A1%E4%BA%8B%E6%A5%AD%E8%80%85%E6%8C%81%E7%B6%9A%E5%8C%96%E8%A3%9C%E5%8A%A9%E9%87%91%E3%80%88%E4%B8%80%E8%88%AC%E5%9E%8B%E3%80%89%E5%85%AC%E5%8B%9F%E8%A6%81%E9%A0%98.pdf"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hokokai.or.jp/jizokuka_r1h/doc/2022/R1%E8%A3%9C%E6%AD%A3%E3%83%BBR3%E8%A3%9C%E6%AD%A3%E5%B0%8F%E8%A6%8F%E6%A8%A1%E4%BA%8B%E6%A5%AD%E8%80%85%E6%8C%81%E7%B6%9A%E5%8C%96%E8%A3%9C%E5%8A%A9%E9%87%91%E3%80%88%E4%B8%80%E8%88%AC%E5%9E%8B%E3%80%89%E5%88%A5%E7%B4%99%E3%80%8C%E5%8F%82%E8%80%83%E8%B3%87%E6%96%99%E3%80%8D.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shiraberu/zeimokubetsu/shohi/keigenzeiritsu/invoice.htm" TargetMode="External"/><Relationship Id="rId2" Type="http://schemas.openxmlformats.org/officeDocument/2006/relationships/hyperlink" Target="https://atotsugi-koshien.go.j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hokokai.or.jp/jizokuka_r1h/doc/2022/R1%E8%A3%9C%E6%AD%A3%E3%83%BBR3%E8%A3%9C%E6%AD%A3%E5%B0%8F%E8%A6%8F%E6%A8%A1%E4%BA%8B%E6%A5%AD%E8%80%85%E6%8C%81%E7%B6%9A%E5%8C%96%E8%A3%9C%E5%8A%A9%E9%87%91%E3%80%88%E4%B8%80%E8%88%AC%E5%9E%8B%E3%80%89%E5%85%AC%E5%8B%9F%E8%A6%81%E9%A0%98.pdf"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shokokai.or.jp/jizokuka_r1h/doc/2022/R1%E8%A3%9C%E6%AD%A3%E3%83%BBR3%E8%A3%9C%E6%AD%A3%E5%B0%8F%E8%A6%8F%E6%A8%A1%E4%BA%8B%E6%A5%AD%E8%80%85%E6%8C%81%E7%B6%9A%E5%8C%96%E8%A3%9C%E5%8A%A9%E9%87%91%E3%80%88%E4%B8%80%E8%88%AC%E5%9E%8B%E3%80%89%E5%88%A5%E7%B4%99%E3%80%8C%E5%8F%82%E8%80%83%E8%B3%87%E6%96%99%E3%80%8D.pdf" TargetMode="External"/><Relationship Id="rId4" Type="http://schemas.openxmlformats.org/officeDocument/2006/relationships/hyperlink" Target="https://www.shokokai.or.jp/jizokuka_r1h/doc/2022/R1%E8%A3%9C%E6%AD%A3%E3%83%BBR3%E8%A3%9C%E6%AD%A3%E5%B0%8F%E8%A6%8F%E6%A8%A1%E4%BA%8B%E6%A5%AD%E8%80%85%E6%8C%81%E7%B6%9A%E5%8C%96%E8%A3%9C%E5%8A%A9%E9%87%91%E3%80%88%E4%B8%80%E8%88%AC%E5%9E%8B%E3%80%89%E5%88%A5%E7%B4%99%E3%80%8C%E5%BF%9C%E5%8B%9F%E6%99%82%E6%8F%90%E5%87%BA%E8%B3%87%E6%96%99%E3%83%BB%E6%A7%98%E5%BC%8F%E9%9B%86%E3%80%8D.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shokokai.or.jp/jizokuka_r1h/doc/2022/R1%E8%A3%9C%E6%AD%A3%E3%83%BBR3%E8%A3%9C%E6%AD%A3%E5%B0%8F%E8%A6%8F%E6%A8%A1%E4%BA%8B%E6%A5%AD%E8%80%85%E6%8C%81%E7%B6%9A%E5%8C%96%E8%A3%9C%E5%8A%A9%E9%87%91%E3%80%88%E4%B8%80%E8%88%AC%E5%9E%8B%E3%80%89%E5%88%A5%E7%B4%99%E3%80%8C%E5%BF%9C%E5%8B%9F%E6%99%82%E6%8F%90%E5%87%BA%E8%B3%87%E6%96%99%E3%83%BB%E6%A7%98%E5%BC%8F%E9%9B%86%E3%80%8D.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辺形 8">
            <a:extLst>
              <a:ext uri="{FF2B5EF4-FFF2-40B4-BE49-F238E27FC236}">
                <a16:creationId xmlns:a16="http://schemas.microsoft.com/office/drawing/2014/main" id="{5BD792AE-3F49-44CD-8916-744499F8CE9A}"/>
              </a:ext>
            </a:extLst>
          </p:cNvPr>
          <p:cNvSpPr/>
          <p:nvPr/>
        </p:nvSpPr>
        <p:spPr>
          <a:xfrm rot="9786974">
            <a:off x="-777615" y="1143574"/>
            <a:ext cx="8413229" cy="3878004"/>
          </a:xfrm>
          <a:prstGeom prst="parallelogram">
            <a:avLst>
              <a:gd name="adj" fmla="val 31025"/>
            </a:avLst>
          </a:prstGeom>
          <a:solidFill>
            <a:schemeClr val="accent1">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715187" y="1956642"/>
            <a:ext cx="5561803" cy="2215991"/>
          </a:xfrm>
          <a:prstGeom prst="rect">
            <a:avLst/>
          </a:prstGeom>
          <a:noFill/>
        </p:spPr>
        <p:txBody>
          <a:bodyPr wrap="square" rtlCol="0">
            <a:spAutoFit/>
          </a:bodyPr>
          <a:lstStyle/>
          <a:p>
            <a:pPr algn="ctr">
              <a:spcBef>
                <a:spcPts val="600"/>
              </a:spcBef>
              <a:spcAft>
                <a:spcPts val="600"/>
              </a:spcAft>
            </a:pPr>
            <a:r>
              <a:rPr lang="ja-JP" altLang="en-US" sz="2000" b="1" dirty="0">
                <a:solidFill>
                  <a:srgbClr val="002060"/>
                </a:solidFill>
                <a:latin typeface="BIZ UDP明朝 Medium" panose="02020500000000000000" pitchFamily="18" charset="-128"/>
                <a:ea typeface="BIZ UDP明朝 Medium" panose="02020500000000000000" pitchFamily="18" charset="-128"/>
                <a:cs typeface="ZWAdobeF" pitchFamily="2" charset="0"/>
              </a:rPr>
              <a:t>　令和元年・３年度補正予算　</a:t>
            </a:r>
            <a:endParaRPr lang="en-US" altLang="ja-JP" sz="2800" b="1" dirty="0">
              <a:solidFill>
                <a:srgbClr val="002060"/>
              </a:solidFill>
              <a:latin typeface="BIZ UDP明朝 Medium" panose="02020500000000000000" pitchFamily="18" charset="-128"/>
              <a:ea typeface="BIZ UDP明朝 Medium" panose="02020500000000000000" pitchFamily="18" charset="-128"/>
              <a:cs typeface="ZWAdobeF" pitchFamily="2" charset="0"/>
            </a:endParaRPr>
          </a:p>
          <a:p>
            <a:pPr algn="ctr">
              <a:spcBef>
                <a:spcPts val="600"/>
              </a:spcBef>
              <a:spcAft>
                <a:spcPts val="600"/>
              </a:spcAft>
            </a:pPr>
            <a:r>
              <a:rPr lang="ja-JP" altLang="en-US" sz="3200" b="1" dirty="0">
                <a:solidFill>
                  <a:srgbClr val="002060"/>
                </a:solidFill>
                <a:latin typeface="BIZ UDP明朝 Medium" panose="02020500000000000000" pitchFamily="18" charset="-128"/>
                <a:ea typeface="BIZ UDP明朝 Medium" panose="02020500000000000000" pitchFamily="18" charset="-128"/>
                <a:cs typeface="ZWAdobeF" pitchFamily="2" charset="0"/>
              </a:rPr>
              <a:t>小規模事業者持続化補助金</a:t>
            </a:r>
            <a:endParaRPr lang="en-US" altLang="ja-JP" sz="3200" b="1" dirty="0">
              <a:solidFill>
                <a:srgbClr val="002060"/>
              </a:solidFill>
              <a:latin typeface="BIZ UDP明朝 Medium" panose="02020500000000000000" pitchFamily="18" charset="-128"/>
              <a:ea typeface="BIZ UDP明朝 Medium" panose="02020500000000000000" pitchFamily="18" charset="-128"/>
              <a:cs typeface="ZWAdobeF" pitchFamily="2" charset="0"/>
            </a:endParaRPr>
          </a:p>
          <a:p>
            <a:pPr algn="ctr">
              <a:spcBef>
                <a:spcPts val="600"/>
              </a:spcBef>
              <a:spcAft>
                <a:spcPts val="600"/>
              </a:spcAft>
            </a:pPr>
            <a:r>
              <a:rPr lang="ja-JP" altLang="en-US" sz="2400" b="1" dirty="0">
                <a:solidFill>
                  <a:srgbClr val="002060"/>
                </a:solidFill>
                <a:latin typeface="BIZ UDP明朝 Medium" panose="02020500000000000000" pitchFamily="18" charset="-128"/>
                <a:ea typeface="BIZ UDP明朝 Medium" panose="02020500000000000000" pitchFamily="18" charset="-128"/>
                <a:cs typeface="ZWAdobeF" pitchFamily="2" charset="0"/>
              </a:rPr>
              <a:t>＜一般型＞</a:t>
            </a:r>
            <a:endParaRPr lang="en-US" altLang="ja-JP" sz="2400" b="1" dirty="0">
              <a:solidFill>
                <a:srgbClr val="002060"/>
              </a:solidFill>
              <a:latin typeface="BIZ UDP明朝 Medium" panose="02020500000000000000" pitchFamily="18" charset="-128"/>
              <a:ea typeface="BIZ UDP明朝 Medium" panose="02020500000000000000" pitchFamily="18" charset="-128"/>
              <a:cs typeface="ZWAdobeF" pitchFamily="2" charset="0"/>
            </a:endParaRPr>
          </a:p>
          <a:p>
            <a:pPr algn="ctr">
              <a:spcBef>
                <a:spcPts val="600"/>
              </a:spcBef>
              <a:spcAft>
                <a:spcPts val="600"/>
              </a:spcAft>
            </a:pPr>
            <a:r>
              <a:rPr lang="ja-JP" altLang="en-US" sz="3200" b="1" dirty="0">
                <a:solidFill>
                  <a:srgbClr val="002060"/>
                </a:solidFill>
                <a:latin typeface="BIZ UDP明朝 Medium" panose="02020500000000000000" pitchFamily="18" charset="-128"/>
                <a:ea typeface="BIZ UDP明朝 Medium" panose="02020500000000000000" pitchFamily="18" charset="-128"/>
                <a:cs typeface="ZWAdobeF" pitchFamily="2" charset="0"/>
              </a:rPr>
              <a:t>ガイドブック</a:t>
            </a:r>
          </a:p>
        </p:txBody>
      </p:sp>
      <p:sp>
        <p:nvSpPr>
          <p:cNvPr id="5" name="テキスト ボックス 4"/>
          <p:cNvSpPr txBox="1"/>
          <p:nvPr/>
        </p:nvSpPr>
        <p:spPr>
          <a:xfrm>
            <a:off x="1152939" y="4182603"/>
            <a:ext cx="4552122" cy="400110"/>
          </a:xfrm>
          <a:prstGeom prst="rect">
            <a:avLst/>
          </a:prstGeom>
          <a:noFill/>
        </p:spPr>
        <p:txBody>
          <a:bodyPr wrap="square" rtlCol="0">
            <a:spAutoFit/>
          </a:bodyPr>
          <a:lstStyle/>
          <a:p>
            <a:pPr algn="ctr"/>
            <a:r>
              <a:rPr lang="ja-JP" altLang="en-US" sz="2000" b="1" dirty="0">
                <a:solidFill>
                  <a:srgbClr val="002060"/>
                </a:solidFill>
                <a:latin typeface="BIZ UDP明朝 Medium" panose="02020500000000000000" pitchFamily="18" charset="-128"/>
                <a:ea typeface="BIZ UDP明朝 Medium" panose="02020500000000000000" pitchFamily="18" charset="-128"/>
              </a:rPr>
              <a:t>支援内容や申請手順等を紹介</a:t>
            </a:r>
            <a:endParaRPr kumimoji="1" lang="ja-JP" altLang="en-US" sz="2000" b="1" dirty="0">
              <a:solidFill>
                <a:srgbClr val="002060"/>
              </a:solidFill>
              <a:latin typeface="BIZ UDP明朝 Medium" panose="02020500000000000000" pitchFamily="18" charset="-128"/>
              <a:ea typeface="BIZ UDP明朝 Medium" panose="02020500000000000000" pitchFamily="18" charset="-128"/>
            </a:endParaRPr>
          </a:p>
        </p:txBody>
      </p:sp>
      <p:sp>
        <p:nvSpPr>
          <p:cNvPr id="6" name="テキスト ボックス 5"/>
          <p:cNvSpPr txBox="1"/>
          <p:nvPr/>
        </p:nvSpPr>
        <p:spPr>
          <a:xfrm>
            <a:off x="676065" y="7718525"/>
            <a:ext cx="5505867" cy="461665"/>
          </a:xfrm>
          <a:prstGeom prst="rect">
            <a:avLst/>
          </a:prstGeom>
          <a:noFill/>
        </p:spPr>
        <p:txBody>
          <a:bodyPr wrap="square" rtlCol="0">
            <a:spAutoFit/>
          </a:bodyPr>
          <a:lstStyle/>
          <a:p>
            <a:pPr algn="ctr"/>
            <a:r>
              <a:rPr lang="ja-JP" altLang="en-US" sz="1200" b="1" dirty="0">
                <a:latin typeface="BIZ UDP明朝 Medium" panose="02020500000000000000" pitchFamily="18" charset="-128"/>
                <a:ea typeface="BIZ UDP明朝 Medium" panose="02020500000000000000" pitchFamily="18" charset="-128"/>
              </a:rPr>
              <a:t>第３版（</a:t>
            </a:r>
            <a:r>
              <a:rPr lang="en-US" altLang="ja-JP" sz="1200" b="1" dirty="0">
                <a:latin typeface="BIZ UDP明朝 Medium" panose="02020500000000000000" pitchFamily="18" charset="-128"/>
                <a:ea typeface="BIZ UDP明朝 Medium" panose="02020500000000000000" pitchFamily="18" charset="-128"/>
              </a:rPr>
              <a:t>202</a:t>
            </a:r>
            <a:r>
              <a:rPr lang="ja-JP" altLang="en-US" sz="1200" b="1" dirty="0">
                <a:latin typeface="BIZ UDP明朝 Medium" panose="02020500000000000000" pitchFamily="18" charset="-128"/>
                <a:ea typeface="BIZ UDP明朝 Medium" panose="02020500000000000000" pitchFamily="18" charset="-128"/>
              </a:rPr>
              <a:t>２年４月１１日）</a:t>
            </a:r>
            <a:endParaRPr lang="en-US" altLang="ja-JP" sz="1200" b="1" dirty="0">
              <a:latin typeface="BIZ UDP明朝 Medium" panose="02020500000000000000" pitchFamily="18" charset="-128"/>
              <a:ea typeface="BIZ UDP明朝 Medium" panose="02020500000000000000" pitchFamily="18" charset="-128"/>
            </a:endParaRPr>
          </a:p>
          <a:p>
            <a:pPr algn="ctr"/>
            <a:r>
              <a:rPr kumimoji="1" lang="ja-JP" altLang="en-US" sz="1200" b="1" dirty="0">
                <a:latin typeface="BIZ UDP明朝 Medium" panose="02020500000000000000" pitchFamily="18" charset="-128"/>
                <a:ea typeface="BIZ UDP明朝 Medium" panose="02020500000000000000" pitchFamily="18" charset="-128"/>
              </a:rPr>
              <a:t>全国商工会連合会</a:t>
            </a:r>
          </a:p>
        </p:txBody>
      </p:sp>
      <p:sp>
        <p:nvSpPr>
          <p:cNvPr id="7" name="テキスト ボックス 6"/>
          <p:cNvSpPr txBox="1"/>
          <p:nvPr/>
        </p:nvSpPr>
        <p:spPr>
          <a:xfrm>
            <a:off x="927101" y="8326010"/>
            <a:ext cx="5349889" cy="707886"/>
          </a:xfrm>
          <a:prstGeom prst="rect">
            <a:avLst/>
          </a:prstGeom>
          <a:noFill/>
        </p:spPr>
        <p:txBody>
          <a:bodyPr wrap="square" rtlCol="0">
            <a:spAutoFit/>
          </a:bodyPr>
          <a:lstStyle/>
          <a:p>
            <a:r>
              <a:rPr lang="en-US" altLang="ja-JP" sz="1000" b="1" dirty="0">
                <a:latin typeface="BIZ UDP明朝 Medium" panose="02020500000000000000" pitchFamily="18" charset="-128"/>
                <a:ea typeface="BIZ UDP明朝 Medium" panose="02020500000000000000" pitchFamily="18" charset="-128"/>
              </a:rPr>
              <a:t>※</a:t>
            </a:r>
            <a:r>
              <a:rPr lang="ja-JP" altLang="en-US" sz="1000" b="1" dirty="0">
                <a:latin typeface="BIZ UDP明朝 Medium" panose="02020500000000000000" pitchFamily="18" charset="-128"/>
                <a:ea typeface="BIZ UDP明朝 Medium" panose="02020500000000000000" pitchFamily="18" charset="-128"/>
              </a:rPr>
              <a:t>申請等の手続き等にあたり、</a:t>
            </a:r>
            <a:r>
              <a:rPr lang="ja-JP" altLang="en-US" sz="1000" b="1" dirty="0">
                <a:latin typeface="BIZ UDP明朝 Medium" panose="02020500000000000000" pitchFamily="18" charset="-128"/>
                <a:ea typeface="BIZ UDP明朝 Medium" panose="02020500000000000000" pitchFamily="18" charset="-128"/>
                <a:hlinkClick r:id="rId2">
                  <a:extLst>
                    <a:ext uri="{A12FA001-AC4F-418D-AE19-62706E023703}">
                      <ahyp:hlinkClr xmlns:ahyp="http://schemas.microsoft.com/office/drawing/2018/hyperlinkcolor" val="tx"/>
                    </a:ext>
                  </a:extLst>
                </a:hlinkClick>
              </a:rPr>
              <a:t>「公募要領」</a:t>
            </a:r>
            <a:r>
              <a:rPr lang="ja-JP" altLang="en-US" sz="1000" b="1" dirty="0">
                <a:latin typeface="BIZ UDP明朝 Medium" panose="02020500000000000000" pitchFamily="18" charset="-128"/>
                <a:ea typeface="BIZ UDP明朝 Medium" panose="02020500000000000000" pitchFamily="18" charset="-128"/>
              </a:rPr>
              <a:t>、</a:t>
            </a:r>
            <a:r>
              <a:rPr lang="ja-JP" altLang="en-US" sz="1000" b="1" u="sng" dirty="0">
                <a:latin typeface="BIZ UDP明朝 Medium" panose="02020500000000000000" pitchFamily="18" charset="-128"/>
                <a:ea typeface="BIZ UDP明朝 Medium" panose="02020500000000000000" pitchFamily="18" charset="-128"/>
                <a:hlinkClick r:id="rId3">
                  <a:extLst>
                    <a:ext uri="{A12FA001-AC4F-418D-AE19-62706E023703}">
                      <ahyp:hlinkClr xmlns:ahyp="http://schemas.microsoft.com/office/drawing/2018/hyperlinkcolor" val="tx"/>
                    </a:ext>
                  </a:extLst>
                </a:hlinkClick>
              </a:rPr>
              <a:t>「参考資料」</a:t>
            </a:r>
            <a:r>
              <a:rPr lang="ja-JP" altLang="en-US" sz="1000" b="1" dirty="0">
                <a:latin typeface="BIZ UDP明朝 Medium" panose="02020500000000000000" pitchFamily="18" charset="-128"/>
                <a:ea typeface="BIZ UDP明朝 Medium" panose="02020500000000000000" pitchFamily="18" charset="-128"/>
              </a:rPr>
              <a:t>、</a:t>
            </a:r>
            <a:r>
              <a:rPr lang="ja-JP" altLang="en-US" sz="1000" b="1" dirty="0">
                <a:latin typeface="BIZ UDP明朝 Medium" panose="02020500000000000000" pitchFamily="18" charset="-128"/>
                <a:ea typeface="BIZ UDP明朝 Medium" panose="02020500000000000000" pitchFamily="18" charset="-128"/>
                <a:hlinkClick r:id="rId4">
                  <a:extLst>
                    <a:ext uri="{A12FA001-AC4F-418D-AE19-62706E023703}">
                      <ahyp:hlinkClr xmlns:ahyp="http://schemas.microsoft.com/office/drawing/2018/hyperlinkcolor" val="tx"/>
                    </a:ext>
                  </a:extLst>
                </a:hlinkClick>
              </a:rPr>
              <a:t>「応募時提出資料・様式集」</a:t>
            </a:r>
            <a:r>
              <a:rPr lang="ja-JP" altLang="en-US" sz="1000" b="1" dirty="0">
                <a:latin typeface="BIZ UDP明朝 Medium" panose="02020500000000000000" pitchFamily="18" charset="-128"/>
                <a:ea typeface="BIZ UDP明朝 Medium" panose="02020500000000000000" pitchFamily="18" charset="-128"/>
              </a:rPr>
              <a:t>、</a:t>
            </a:r>
            <a:endParaRPr lang="en-US" altLang="ja-JP" sz="1000" b="1" dirty="0">
              <a:latin typeface="BIZ UDP明朝 Medium" panose="02020500000000000000" pitchFamily="18" charset="-128"/>
              <a:ea typeface="BIZ UDP明朝 Medium" panose="02020500000000000000" pitchFamily="18" charset="-128"/>
            </a:endParaRPr>
          </a:p>
          <a:p>
            <a:r>
              <a:rPr lang="ja-JP" altLang="en-US" sz="1000" b="1" dirty="0">
                <a:latin typeface="BIZ UDP明朝 Medium" panose="02020500000000000000" pitchFamily="18" charset="-128"/>
                <a:ea typeface="BIZ UDP明朝 Medium" panose="02020500000000000000" pitchFamily="18" charset="-128"/>
              </a:rPr>
              <a:t>　「よくある質問」を必ず確認の上、手続きを行ってください。</a:t>
            </a:r>
          </a:p>
          <a:p>
            <a:r>
              <a:rPr lang="en-US" altLang="ja-JP" sz="1000" b="1" dirty="0">
                <a:latin typeface="BIZ UDP明朝 Medium" panose="02020500000000000000" pitchFamily="18" charset="-128"/>
                <a:ea typeface="BIZ UDP明朝 Medium" panose="02020500000000000000" pitchFamily="18" charset="-128"/>
              </a:rPr>
              <a:t>※</a:t>
            </a:r>
            <a:r>
              <a:rPr lang="ja-JP" altLang="en-US" sz="1000" b="1" dirty="0">
                <a:latin typeface="BIZ UDP明朝 Medium" panose="02020500000000000000" pitchFamily="18" charset="-128"/>
                <a:ea typeface="BIZ UDP明朝 Medium" panose="02020500000000000000" pitchFamily="18" charset="-128"/>
              </a:rPr>
              <a:t>本資料は、必要に応じて改定されることがありますので、最新の資料は補助金事務局ホーム</a:t>
            </a:r>
            <a:endParaRPr lang="en-US" altLang="ja-JP" sz="1000" b="1" dirty="0">
              <a:latin typeface="BIZ UDP明朝 Medium" panose="02020500000000000000" pitchFamily="18" charset="-128"/>
              <a:ea typeface="BIZ UDP明朝 Medium" panose="02020500000000000000" pitchFamily="18" charset="-128"/>
            </a:endParaRPr>
          </a:p>
          <a:p>
            <a:r>
              <a:rPr lang="ja-JP" altLang="en-US" sz="1000" b="1" dirty="0">
                <a:latin typeface="BIZ UDP明朝 Medium" panose="02020500000000000000" pitchFamily="18" charset="-128"/>
                <a:ea typeface="BIZ UDP明朝 Medium" panose="02020500000000000000" pitchFamily="18" charset="-128"/>
              </a:rPr>
              <a:t>　ページからご確認ください。</a:t>
            </a:r>
            <a:endParaRPr lang="en-US" altLang="ja-JP" sz="10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29095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77479366-0F30-4435-BCE6-2A0C0697DF60}"/>
              </a:ext>
            </a:extLst>
          </p:cNvPr>
          <p:cNvSpPr txBox="1"/>
          <p:nvPr/>
        </p:nvSpPr>
        <p:spPr>
          <a:xfrm>
            <a:off x="463650" y="1383840"/>
            <a:ext cx="6044160" cy="563359"/>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電子申請または郵送によりご提出ください（持参は不可）。</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b="1" u="sng" dirty="0">
                <a:latin typeface="BIZ UDP明朝 Medium" panose="02020500000000000000" pitchFamily="18" charset="-128"/>
                <a:ea typeface="BIZ UDP明朝 Medium" panose="02020500000000000000" pitchFamily="18" charset="-128"/>
              </a:rPr>
              <a:t>商工会・商工会議所地区ごとに申請先が異なる</a:t>
            </a:r>
            <a:r>
              <a:rPr lang="ja-JP" altLang="en-US" sz="1200" dirty="0">
                <a:latin typeface="BIZ UDP明朝 Medium" panose="02020500000000000000" pitchFamily="18" charset="-128"/>
                <a:ea typeface="BIZ UDP明朝 Medium" panose="02020500000000000000" pitchFamily="18" charset="-128"/>
              </a:rPr>
              <a:t>ため、ご注意ください。</a:t>
            </a:r>
            <a:endParaRPr lang="en-US" altLang="ja-JP" sz="1200" dirty="0">
              <a:latin typeface="BIZ UDP明朝 Medium" panose="02020500000000000000" pitchFamily="18" charset="-128"/>
              <a:ea typeface="BIZ UDP明朝 Medium" panose="02020500000000000000" pitchFamily="18" charset="-128"/>
            </a:endParaRPr>
          </a:p>
        </p:txBody>
      </p:sp>
      <p:grpSp>
        <p:nvGrpSpPr>
          <p:cNvPr id="2" name="グループ化 1">
            <a:extLst>
              <a:ext uri="{FF2B5EF4-FFF2-40B4-BE49-F238E27FC236}">
                <a16:creationId xmlns:a16="http://schemas.microsoft.com/office/drawing/2014/main" id="{6BE9D8C4-0E20-444B-845B-088746F5B681}"/>
              </a:ext>
            </a:extLst>
          </p:cNvPr>
          <p:cNvGrpSpPr/>
          <p:nvPr/>
        </p:nvGrpSpPr>
        <p:grpSpPr>
          <a:xfrm>
            <a:off x="5321328" y="2016903"/>
            <a:ext cx="970553" cy="1398045"/>
            <a:chOff x="5198173" y="2011385"/>
            <a:chExt cx="1076326" cy="1624096"/>
          </a:xfrm>
        </p:grpSpPr>
        <p:pic>
          <p:nvPicPr>
            <p:cNvPr id="4098" name="Picture 2" descr="https://qr.quel.jp/tmp/73c730ec29103b6ad945044eeace3becb4d251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174" y="2011385"/>
              <a:ext cx="1076325" cy="107632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3"/>
            <a:stretch>
              <a:fillRect/>
            </a:stretch>
          </p:blipFill>
          <p:spPr>
            <a:xfrm>
              <a:off x="5198173" y="3170498"/>
              <a:ext cx="1076325" cy="464983"/>
            </a:xfrm>
            <a:prstGeom prst="rect">
              <a:avLst/>
            </a:prstGeom>
          </p:spPr>
        </p:pic>
      </p:grpSp>
      <p:grpSp>
        <p:nvGrpSpPr>
          <p:cNvPr id="26" name="グループ化 25">
            <a:extLst>
              <a:ext uri="{FF2B5EF4-FFF2-40B4-BE49-F238E27FC236}">
                <a16:creationId xmlns:a16="http://schemas.microsoft.com/office/drawing/2014/main" id="{D25B3574-6FE7-4290-BEA4-389BE9A0AFEE}"/>
              </a:ext>
            </a:extLst>
          </p:cNvPr>
          <p:cNvGrpSpPr/>
          <p:nvPr/>
        </p:nvGrpSpPr>
        <p:grpSpPr>
          <a:xfrm>
            <a:off x="564976" y="911225"/>
            <a:ext cx="5851699" cy="364150"/>
            <a:chOff x="556418" y="4728646"/>
            <a:chExt cx="5851699" cy="364150"/>
          </a:xfrm>
        </p:grpSpPr>
        <p:sp>
          <p:nvSpPr>
            <p:cNvPr id="27" name="テキスト ボックス 26">
              <a:extLst>
                <a:ext uri="{FF2B5EF4-FFF2-40B4-BE49-F238E27FC236}">
                  <a16:creationId xmlns:a16="http://schemas.microsoft.com/office/drawing/2014/main" id="{81643AD8-05A1-44C3-8998-010B139E36B4}"/>
                </a:ext>
              </a:extLst>
            </p:cNvPr>
            <p:cNvSpPr txBox="1"/>
            <p:nvPr/>
          </p:nvSpPr>
          <p:spPr>
            <a:xfrm>
              <a:off x="707773" y="4728646"/>
              <a:ext cx="1593797"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②　申請手続き</a:t>
              </a:r>
            </a:p>
          </p:txBody>
        </p:sp>
        <p:cxnSp>
          <p:nvCxnSpPr>
            <p:cNvPr id="29" name="直線コネクタ 28">
              <a:extLst>
                <a:ext uri="{FF2B5EF4-FFF2-40B4-BE49-F238E27FC236}">
                  <a16:creationId xmlns:a16="http://schemas.microsoft.com/office/drawing/2014/main" id="{2E9646D8-2C81-4A3C-9A69-30301F1C3DA1}"/>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D66D2651-97D4-4F32-B6C5-6E71944FF5E7}"/>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FE9BA064-22BD-42A6-B796-9365F5625E89}"/>
              </a:ext>
            </a:extLst>
          </p:cNvPr>
          <p:cNvSpPr txBox="1"/>
          <p:nvPr/>
        </p:nvSpPr>
        <p:spPr>
          <a:xfrm>
            <a:off x="463650" y="5982701"/>
            <a:ext cx="6044160" cy="563359"/>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hlinkClick r:id="rId4"/>
              </a:rPr>
              <a:t>「公募要領」</a:t>
            </a:r>
            <a:r>
              <a:rPr lang="ja-JP" altLang="en-US" sz="1200" dirty="0">
                <a:latin typeface="BIZ UDP明朝 Medium" panose="02020500000000000000" pitchFamily="18" charset="-128"/>
                <a:ea typeface="BIZ UDP明朝 Medium" panose="02020500000000000000" pitchFamily="18" charset="-128"/>
              </a:rPr>
              <a:t>及び</a:t>
            </a:r>
            <a:r>
              <a:rPr lang="ja-JP" altLang="en-US" sz="1200" dirty="0">
                <a:latin typeface="BIZ UDP明朝 Medium" panose="02020500000000000000" pitchFamily="18" charset="-128"/>
                <a:ea typeface="BIZ UDP明朝 Medium" panose="02020500000000000000" pitchFamily="18" charset="-128"/>
                <a:hlinkClick r:id="rId5"/>
              </a:rPr>
              <a:t>「応募時提出資料・様式集」</a:t>
            </a:r>
            <a:r>
              <a:rPr lang="ja-JP" altLang="en-US" sz="1200" dirty="0">
                <a:latin typeface="BIZ UDP明朝 Medium" panose="02020500000000000000" pitchFamily="18" charset="-128"/>
                <a:ea typeface="BIZ UDP明朝 Medium" panose="02020500000000000000" pitchFamily="18" charset="-128"/>
              </a:rPr>
              <a:t>を必ず確認の上、必要書類を全て揃え、下記の補助金事務局の住所まで郵送により提出してください。</a:t>
            </a:r>
            <a:endParaRPr lang="en-US" altLang="ja-JP" sz="1200" dirty="0">
              <a:latin typeface="BIZ UDP明朝 Medium" panose="02020500000000000000" pitchFamily="18" charset="-128"/>
              <a:ea typeface="BIZ UDP明朝 Medium" panose="02020500000000000000" pitchFamily="18" charset="-128"/>
            </a:endParaRPr>
          </a:p>
        </p:txBody>
      </p:sp>
      <p:graphicFrame>
        <p:nvGraphicFramePr>
          <p:cNvPr id="4" name="表 6">
            <a:extLst>
              <a:ext uri="{FF2B5EF4-FFF2-40B4-BE49-F238E27FC236}">
                <a16:creationId xmlns:a16="http://schemas.microsoft.com/office/drawing/2014/main" id="{DB396B7C-90A0-4B3E-A8B0-A68C2746B982}"/>
              </a:ext>
            </a:extLst>
          </p:cNvPr>
          <p:cNvGraphicFramePr>
            <a:graphicFrameLocks noGrp="1"/>
          </p:cNvGraphicFramePr>
          <p:nvPr>
            <p:extLst>
              <p:ext uri="{D42A27DB-BD31-4B8C-83A1-F6EECF244321}">
                <p14:modId xmlns:p14="http://schemas.microsoft.com/office/powerpoint/2010/main" val="2942050907"/>
              </p:ext>
            </p:extLst>
          </p:nvPr>
        </p:nvGraphicFramePr>
        <p:xfrm>
          <a:off x="542349" y="4484653"/>
          <a:ext cx="5839483" cy="1188720"/>
        </p:xfrm>
        <a:graphic>
          <a:graphicData uri="http://schemas.openxmlformats.org/drawingml/2006/table">
            <a:tbl>
              <a:tblPr>
                <a:tableStyleId>{5DA37D80-6434-44D0-A028-1B22A696006F}</a:tableStyleId>
              </a:tblPr>
              <a:tblGrid>
                <a:gridCol w="1412833">
                  <a:extLst>
                    <a:ext uri="{9D8B030D-6E8A-4147-A177-3AD203B41FA5}">
                      <a16:colId xmlns:a16="http://schemas.microsoft.com/office/drawing/2014/main" val="3575875388"/>
                    </a:ext>
                  </a:extLst>
                </a:gridCol>
                <a:gridCol w="4426650">
                  <a:extLst>
                    <a:ext uri="{9D8B030D-6E8A-4147-A177-3AD203B41FA5}">
                      <a16:colId xmlns:a16="http://schemas.microsoft.com/office/drawing/2014/main" val="3299659625"/>
                    </a:ext>
                  </a:extLst>
                </a:gridCol>
              </a:tblGrid>
              <a:tr h="263948">
                <a:tc gridSpan="2">
                  <a:txBody>
                    <a:bodyPr/>
                    <a:lstStyle/>
                    <a:p>
                      <a:pPr algn="ctr"/>
                      <a:r>
                        <a:rPr kumimoji="1" lang="ja-JP" altLang="en-US" sz="1200" dirty="0">
                          <a:latin typeface="BIZ UDP明朝 Medium" panose="02020500000000000000" pitchFamily="18" charset="-128"/>
                          <a:ea typeface="BIZ UDP明朝 Medium" panose="02020500000000000000" pitchFamily="18" charset="-128"/>
                        </a:rPr>
                        <a:t>電子申請</a:t>
                      </a:r>
                    </a:p>
                  </a:txBody>
                  <a:tcPr anchor="ctr">
                    <a:solidFill>
                      <a:schemeClr val="accent6">
                        <a:lumMod val="20000"/>
                        <a:lumOff val="80000"/>
                      </a:schemeClr>
                    </a:solidFill>
                  </a:tcPr>
                </a:tc>
                <a:tc hMerge="1">
                  <a:txBody>
                    <a:bodyPr/>
                    <a:lstStyle/>
                    <a:p>
                      <a:endParaRPr kumimoji="1" lang="ja-JP" altLang="en-US" sz="120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755450623"/>
                  </a:ext>
                </a:extLst>
              </a:tr>
              <a:tr h="336026">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商 　工　 会　地区</a:t>
                      </a:r>
                    </a:p>
                  </a:txBody>
                  <a:tcPr anchor="ctr">
                    <a:solidFill>
                      <a:schemeClr val="accent5">
                        <a:lumMod val="20000"/>
                        <a:lumOff val="80000"/>
                      </a:schemeClr>
                    </a:solidFill>
                  </a:tcPr>
                </a:tc>
                <a:tc>
                  <a:txBody>
                    <a:bodyPr/>
                    <a:lstStyle/>
                    <a:p>
                      <a:r>
                        <a:rPr kumimoji="1" lang="en-US" altLang="ja-JP" sz="1200" u="sng" kern="1200" dirty="0">
                          <a:solidFill>
                            <a:schemeClr val="tx1"/>
                          </a:solidFill>
                          <a:effectLst/>
                          <a:latin typeface="BIZ UDP明朝 Medium" panose="02020500000000000000" pitchFamily="18" charset="-128"/>
                          <a:ea typeface="BIZ UDP明朝 Medium" panose="02020500000000000000" pitchFamily="18" charset="-128"/>
                          <a:cs typeface="+mn-cs"/>
                          <a:hlinkClick r:id="rId6"/>
                        </a:rPr>
                        <a:t>https://www.jgrants-portal.go.jp/subsidy/a0W2x000006EspeEAC</a:t>
                      </a:r>
                      <a:r>
                        <a:rPr kumimoji="1" lang="en-US" altLang="ja-JP" sz="1200" kern="1200" dirty="0">
                          <a:solidFill>
                            <a:schemeClr val="tx1"/>
                          </a:solidFill>
                          <a:effectLst/>
                          <a:latin typeface="BIZ UDP明朝 Medium" panose="02020500000000000000" pitchFamily="18" charset="-128"/>
                          <a:ea typeface="BIZ UDP明朝 Medium" panose="02020500000000000000" pitchFamily="18" charset="-128"/>
                          <a:cs typeface="+mn-cs"/>
                        </a:rPr>
                        <a:t> </a:t>
                      </a:r>
                    </a:p>
                  </a:txBody>
                  <a:tcPr anchor="ctr">
                    <a:solidFill>
                      <a:schemeClr val="accent5">
                        <a:lumMod val="20000"/>
                        <a:lumOff val="80000"/>
                      </a:schemeClr>
                    </a:solidFill>
                  </a:tcPr>
                </a:tc>
                <a:extLst>
                  <a:ext uri="{0D108BD9-81ED-4DB2-BD59-A6C34878D82A}">
                    <a16:rowId xmlns:a16="http://schemas.microsoft.com/office/drawing/2014/main" val="2829161937"/>
                  </a:ext>
                </a:extLst>
              </a:tr>
              <a:tr h="336026">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商工会議所　地区</a:t>
                      </a:r>
                    </a:p>
                  </a:txBody>
                  <a:tcPr anchor="ctr">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BIZ UDP明朝 Medium" panose="02020500000000000000" pitchFamily="18" charset="-128"/>
                          <a:ea typeface="BIZ UDP明朝 Medium" panose="02020500000000000000" pitchFamily="18" charset="-128"/>
                          <a:hlinkClick r:id="rId7"/>
                        </a:rPr>
                        <a:t>https://www.jgrants-portal.go.jp/subsidy/a0W2x000006EplyEAC</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4">
                        <a:lumMod val="20000"/>
                        <a:lumOff val="80000"/>
                      </a:schemeClr>
                    </a:solidFill>
                  </a:tcPr>
                </a:tc>
                <a:extLst>
                  <a:ext uri="{0D108BD9-81ED-4DB2-BD59-A6C34878D82A}">
                    <a16:rowId xmlns:a16="http://schemas.microsoft.com/office/drawing/2014/main" val="2262720585"/>
                  </a:ext>
                </a:extLst>
              </a:tr>
            </a:tbl>
          </a:graphicData>
        </a:graphic>
      </p:graphicFrame>
      <p:graphicFrame>
        <p:nvGraphicFramePr>
          <p:cNvPr id="35" name="表 6">
            <a:extLst>
              <a:ext uri="{FF2B5EF4-FFF2-40B4-BE49-F238E27FC236}">
                <a16:creationId xmlns:a16="http://schemas.microsoft.com/office/drawing/2014/main" id="{574315EE-C1AC-431A-AD5F-FE125F98E04A}"/>
              </a:ext>
            </a:extLst>
          </p:cNvPr>
          <p:cNvGraphicFramePr>
            <a:graphicFrameLocks noGrp="1"/>
          </p:cNvGraphicFramePr>
          <p:nvPr>
            <p:extLst>
              <p:ext uri="{D42A27DB-BD31-4B8C-83A1-F6EECF244321}">
                <p14:modId xmlns:p14="http://schemas.microsoft.com/office/powerpoint/2010/main" val="473659339"/>
              </p:ext>
            </p:extLst>
          </p:nvPr>
        </p:nvGraphicFramePr>
        <p:xfrm>
          <a:off x="542349" y="6601932"/>
          <a:ext cx="5848662" cy="1188720"/>
        </p:xfrm>
        <a:graphic>
          <a:graphicData uri="http://schemas.openxmlformats.org/drawingml/2006/table">
            <a:tbl>
              <a:tblPr>
                <a:tableStyleId>{5DA37D80-6434-44D0-A028-1B22A696006F}</a:tableStyleId>
              </a:tblPr>
              <a:tblGrid>
                <a:gridCol w="1415054">
                  <a:extLst>
                    <a:ext uri="{9D8B030D-6E8A-4147-A177-3AD203B41FA5}">
                      <a16:colId xmlns:a16="http://schemas.microsoft.com/office/drawing/2014/main" val="3575875388"/>
                    </a:ext>
                  </a:extLst>
                </a:gridCol>
                <a:gridCol w="4433608">
                  <a:extLst>
                    <a:ext uri="{9D8B030D-6E8A-4147-A177-3AD203B41FA5}">
                      <a16:colId xmlns:a16="http://schemas.microsoft.com/office/drawing/2014/main" val="3299659625"/>
                    </a:ext>
                  </a:extLst>
                </a:gridCol>
              </a:tblGrid>
              <a:tr h="263948">
                <a:tc gridSpan="2">
                  <a:txBody>
                    <a:bodyPr/>
                    <a:lstStyle/>
                    <a:p>
                      <a:pPr algn="ctr"/>
                      <a:r>
                        <a:rPr kumimoji="1" lang="ja-JP" altLang="en-US" sz="1200" dirty="0">
                          <a:latin typeface="BIZ UDP明朝 Medium" panose="02020500000000000000" pitchFamily="18" charset="-128"/>
                          <a:ea typeface="BIZ UDP明朝 Medium" panose="02020500000000000000" pitchFamily="18" charset="-128"/>
                        </a:rPr>
                        <a:t>郵送による申請</a:t>
                      </a:r>
                    </a:p>
                  </a:txBody>
                  <a:tcPr anchor="ctr">
                    <a:solidFill>
                      <a:schemeClr val="accent6">
                        <a:lumMod val="20000"/>
                        <a:lumOff val="80000"/>
                      </a:schemeClr>
                    </a:solidFill>
                  </a:tcPr>
                </a:tc>
                <a:tc hMerge="1">
                  <a:txBody>
                    <a:bodyPr/>
                    <a:lstStyle/>
                    <a:p>
                      <a:endParaRPr kumimoji="1" lang="ja-JP" altLang="en-US" sz="120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755450623"/>
                  </a:ext>
                </a:extLst>
              </a:tr>
              <a:tr h="336026">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商 　工　 会　地区</a:t>
                      </a:r>
                    </a:p>
                  </a:txBody>
                  <a:tcPr anchor="ctr">
                    <a:solidFill>
                      <a:schemeClr val="accent5">
                        <a:lumMod val="20000"/>
                        <a:lumOff val="80000"/>
                      </a:schemeClr>
                    </a:solidFill>
                  </a:tcPr>
                </a:tc>
                <a:tc>
                  <a:txBody>
                    <a:bodyPr/>
                    <a:lstStyle/>
                    <a:p>
                      <a:r>
                        <a:rPr kumimoji="1" lang="ja-JP" altLang="en-US" sz="1200" dirty="0">
                          <a:latin typeface="BIZ UDP明朝 Medium" panose="02020500000000000000" pitchFamily="18" charset="-128"/>
                          <a:ea typeface="BIZ UDP明朝 Medium" panose="02020500000000000000" pitchFamily="18" charset="-128"/>
                        </a:rPr>
                        <a:t>所在地ごとに郵送先が異なります。</a:t>
                      </a:r>
                      <a:r>
                        <a:rPr kumimoji="1" lang="ja-JP" altLang="en-US" sz="1200" dirty="0">
                          <a:latin typeface="BIZ UDP明朝 Medium" panose="02020500000000000000" pitchFamily="18" charset="-128"/>
                          <a:ea typeface="BIZ UDP明朝 Medium" panose="02020500000000000000" pitchFamily="18" charset="-128"/>
                          <a:hlinkClick r:id="rId4"/>
                        </a:rPr>
                        <a:t>公募要領</a:t>
                      </a:r>
                      <a:r>
                        <a:rPr kumimoji="1" lang="ja-JP" altLang="en-US" sz="1200" dirty="0">
                          <a:latin typeface="BIZ UDP明朝 Medium" panose="02020500000000000000" pitchFamily="18" charset="-128"/>
                          <a:ea typeface="BIZ UDP明朝 Medium" panose="02020500000000000000" pitchFamily="18" charset="-128"/>
                        </a:rPr>
                        <a:t>巻末の「都道府県商工会連合会地方事務局一覧」をご覧ください。</a:t>
                      </a:r>
                    </a:p>
                  </a:txBody>
                  <a:tcPr anchor="ctr">
                    <a:solidFill>
                      <a:schemeClr val="accent5">
                        <a:lumMod val="20000"/>
                        <a:lumOff val="80000"/>
                      </a:schemeClr>
                    </a:solidFill>
                  </a:tcPr>
                </a:tc>
                <a:extLst>
                  <a:ext uri="{0D108BD9-81ED-4DB2-BD59-A6C34878D82A}">
                    <a16:rowId xmlns:a16="http://schemas.microsoft.com/office/drawing/2014/main" val="2829161937"/>
                  </a:ext>
                </a:extLst>
              </a:tr>
              <a:tr h="336026">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商工会議所　地区</a:t>
                      </a:r>
                    </a:p>
                  </a:txBody>
                  <a:tcPr anchor="ctr">
                    <a:solidFill>
                      <a:schemeClr val="accent4">
                        <a:lumMod val="20000"/>
                        <a:lumOff val="80000"/>
                      </a:schemeClr>
                    </a:solidFill>
                  </a:tcPr>
                </a:tc>
                <a:tc>
                  <a:txBody>
                    <a:bodyPr/>
                    <a:lstStyle/>
                    <a:p>
                      <a:r>
                        <a:rPr kumimoji="1" lang="ja-JP" altLang="en-US" sz="1200" dirty="0">
                          <a:latin typeface="BIZ UDP明朝 Medium" panose="02020500000000000000" pitchFamily="18" charset="-128"/>
                          <a:ea typeface="BIZ UDP明朝 Medium" panose="02020500000000000000" pitchFamily="18" charset="-128"/>
                        </a:rPr>
                        <a:t>〒１５１－８７９９ 代々木郵便局留め</a:t>
                      </a:r>
                    </a:p>
                    <a:p>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一般型</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商工会議所地区 小規模事業者持続化補助金事務局</a:t>
                      </a:r>
                    </a:p>
                  </a:txBody>
                  <a:tcPr anchor="ctr">
                    <a:solidFill>
                      <a:schemeClr val="accent4">
                        <a:lumMod val="20000"/>
                        <a:lumOff val="80000"/>
                      </a:schemeClr>
                    </a:solidFill>
                  </a:tcPr>
                </a:tc>
                <a:extLst>
                  <a:ext uri="{0D108BD9-81ED-4DB2-BD59-A6C34878D82A}">
                    <a16:rowId xmlns:a16="http://schemas.microsoft.com/office/drawing/2014/main" val="2262720585"/>
                  </a:ext>
                </a:extLst>
              </a:tr>
            </a:tbl>
          </a:graphicData>
        </a:graphic>
      </p:graphicFrame>
      <p:sp>
        <p:nvSpPr>
          <p:cNvPr id="36" name="テキスト ボックス 35">
            <a:extLst>
              <a:ext uri="{FF2B5EF4-FFF2-40B4-BE49-F238E27FC236}">
                <a16:creationId xmlns:a16="http://schemas.microsoft.com/office/drawing/2014/main" id="{8BD96E78-D6FB-48AA-8389-AB1FFBF7B29B}"/>
              </a:ext>
            </a:extLst>
          </p:cNvPr>
          <p:cNvSpPr txBox="1"/>
          <p:nvPr/>
        </p:nvSpPr>
        <p:spPr>
          <a:xfrm>
            <a:off x="463650" y="1938889"/>
            <a:ext cx="4661967" cy="1589281"/>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電子申請に際しては、補助金申請システム（名称：Ｊグランツ）の利用になります。</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Ｊグランツを利用するにはＧビズＩＤプライムアカウントの取得が必要です。アカウントの取得には数週間程度を要しますので、お早めに利用登録を行ってください。</a:t>
            </a:r>
            <a:r>
              <a:rPr lang="ja-JP" altLang="en-US" sz="1200" dirty="0">
                <a:latin typeface="BIZ UDP明朝 Medium" panose="02020500000000000000" pitchFamily="18" charset="-128"/>
                <a:ea typeface="BIZ UDP明朝 Medium" panose="02020500000000000000" pitchFamily="18" charset="-128"/>
              </a:rPr>
              <a:t>同アカウントは、事業者情報の再入力の手間を省くため、採択後の手続きにおいても活用いただけます。</a:t>
            </a:r>
            <a:endParaRPr lang="en-US" altLang="ja-JP" sz="1200" dirty="0">
              <a:solidFill>
                <a:prstClr val="black"/>
              </a:solidFill>
              <a:latin typeface="BIZ UDP明朝 Medium" panose="02020500000000000000" pitchFamily="18" charset="-128"/>
              <a:ea typeface="BIZ UDP明朝 Medium" panose="02020500000000000000" pitchFamily="18" charset="-128"/>
            </a:endParaRPr>
          </a:p>
        </p:txBody>
      </p:sp>
      <p:sp>
        <p:nvSpPr>
          <p:cNvPr id="37" name="テキスト ボックス 36">
            <a:extLst>
              <a:ext uri="{FF2B5EF4-FFF2-40B4-BE49-F238E27FC236}">
                <a16:creationId xmlns:a16="http://schemas.microsoft.com/office/drawing/2014/main" id="{953310D5-411F-468D-BA6B-2144FE714178}"/>
              </a:ext>
            </a:extLst>
          </p:cNvPr>
          <p:cNvSpPr txBox="1"/>
          <p:nvPr/>
        </p:nvSpPr>
        <p:spPr>
          <a:xfrm>
            <a:off x="463650" y="3633473"/>
            <a:ext cx="6044160" cy="563359"/>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補助金事務局ホームページに「</a:t>
            </a:r>
            <a:r>
              <a:rPr lang="en-US" altLang="ja-JP" sz="1200" dirty="0">
                <a:latin typeface="BIZ UDP明朝 Medium" panose="02020500000000000000" pitchFamily="18" charset="-128"/>
                <a:ea typeface="BIZ UDP明朝 Medium" panose="02020500000000000000" pitchFamily="18" charset="-128"/>
                <a:hlinkClick r:id="rId8"/>
              </a:rPr>
              <a:t>J</a:t>
            </a:r>
            <a:r>
              <a:rPr lang="ja-JP" altLang="en-US" sz="1200" dirty="0">
                <a:latin typeface="BIZ UDP明朝 Medium" panose="02020500000000000000" pitchFamily="18" charset="-128"/>
                <a:ea typeface="BIZ UDP明朝 Medium" panose="02020500000000000000" pitchFamily="18" charset="-128"/>
                <a:hlinkClick r:id="rId8"/>
              </a:rPr>
              <a:t>グランツ入力手引き</a:t>
            </a:r>
            <a:r>
              <a:rPr lang="ja-JP" altLang="en-US" sz="1200" dirty="0">
                <a:latin typeface="BIZ UDP明朝 Medium" panose="02020500000000000000" pitchFamily="18" charset="-128"/>
                <a:ea typeface="BIZ UDP明朝 Medium" panose="02020500000000000000" pitchFamily="18" charset="-128"/>
              </a:rPr>
              <a:t>」を掲載してますので、申請時に活用ください。下記表から申請ページにアクセスしてください。</a:t>
            </a:r>
            <a:endParaRPr lang="en-US" altLang="ja-JP" sz="1200" dirty="0">
              <a:latin typeface="BIZ UDP明朝 Medium" panose="02020500000000000000" pitchFamily="18" charset="-128"/>
              <a:ea typeface="BIZ UDP明朝 Medium" panose="02020500000000000000" pitchFamily="18" charset="-128"/>
            </a:endParaRPr>
          </a:p>
        </p:txBody>
      </p:sp>
      <p:sp>
        <p:nvSpPr>
          <p:cNvPr id="18" name="Slide Number Placeholder 5">
            <a:extLst>
              <a:ext uri="{FF2B5EF4-FFF2-40B4-BE49-F238E27FC236}">
                <a16:creationId xmlns:a16="http://schemas.microsoft.com/office/drawing/2014/main" id="{6305E30C-6C2C-4CDC-8EAD-DDFC4F820BE9}"/>
              </a:ext>
            </a:extLst>
          </p:cNvPr>
          <p:cNvSpPr txBox="1">
            <a:spLocks/>
          </p:cNvSpPr>
          <p:nvPr/>
        </p:nvSpPr>
        <p:spPr>
          <a:xfrm>
            <a:off x="3214839" y="9287850"/>
            <a:ext cx="428323"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r>
              <a:rPr lang="ja-JP" altLang="en-US" sz="1400" b="1" u="sng" dirty="0">
                <a:solidFill>
                  <a:schemeClr val="accent2"/>
                </a:solidFill>
                <a:latin typeface="BIZ UDP明朝 Medium" panose="02020500000000000000" pitchFamily="18" charset="-128"/>
                <a:ea typeface="BIZ UDP明朝 Medium" panose="02020500000000000000" pitchFamily="18" charset="-128"/>
              </a:rPr>
              <a:t>９</a:t>
            </a:r>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22982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CCE176CE-E3E7-4F0D-AB22-DEE436928BB7}"/>
              </a:ext>
            </a:extLst>
          </p:cNvPr>
          <p:cNvGraphicFramePr>
            <a:graphicFrameLocks noGrp="1"/>
          </p:cNvGraphicFramePr>
          <p:nvPr>
            <p:extLst>
              <p:ext uri="{D42A27DB-BD31-4B8C-83A1-F6EECF244321}">
                <p14:modId xmlns:p14="http://schemas.microsoft.com/office/powerpoint/2010/main" val="1834844517"/>
              </p:ext>
            </p:extLst>
          </p:nvPr>
        </p:nvGraphicFramePr>
        <p:xfrm>
          <a:off x="193951" y="2776114"/>
          <a:ext cx="6534012" cy="2011680"/>
        </p:xfrm>
        <a:graphic>
          <a:graphicData uri="http://schemas.openxmlformats.org/drawingml/2006/table">
            <a:tbl>
              <a:tblPr bandRow="1">
                <a:tableStyleId>{9DCAF9ED-07DC-4A11-8D7F-57B35C25682E}</a:tableStyleId>
              </a:tblPr>
              <a:tblGrid>
                <a:gridCol w="6534012">
                  <a:extLst>
                    <a:ext uri="{9D8B030D-6E8A-4147-A177-3AD203B41FA5}">
                      <a16:colId xmlns:a16="http://schemas.microsoft.com/office/drawing/2014/main" val="1394385426"/>
                    </a:ext>
                  </a:extLst>
                </a:gridCol>
              </a:tblGrid>
              <a:tr h="273600">
                <a:tc>
                  <a:txBody>
                    <a:bodyPr/>
                    <a:lstStyle/>
                    <a:p>
                      <a:r>
                        <a:rPr kumimoji="1" lang="ja-JP" altLang="en-US" sz="1200" b="1" strike="noStrike" dirty="0">
                          <a:solidFill>
                            <a:schemeClr val="tx1"/>
                          </a:solidFill>
                          <a:latin typeface="BIZ UDP明朝 Medium" panose="02020500000000000000" pitchFamily="18" charset="-128"/>
                          <a:ea typeface="BIZ UDP明朝 Medium" panose="02020500000000000000" pitchFamily="18" charset="-128"/>
                        </a:rPr>
                        <a:t>審査のポイント</a:t>
                      </a:r>
                    </a:p>
                  </a:txBody>
                  <a:tcPr anchor="ctr">
                    <a:solidFill>
                      <a:schemeClr val="accent6">
                        <a:lumMod val="40000"/>
                        <a:lumOff val="60000"/>
                      </a:schemeClr>
                    </a:solidFill>
                  </a:tcPr>
                </a:tc>
                <a:extLst>
                  <a:ext uri="{0D108BD9-81ED-4DB2-BD59-A6C34878D82A}">
                    <a16:rowId xmlns:a16="http://schemas.microsoft.com/office/drawing/2014/main" val="3849129074"/>
                  </a:ext>
                </a:extLst>
              </a:tr>
              <a:tr h="820800">
                <a:tc>
                  <a:txBody>
                    <a:bodyPr/>
                    <a:lstStyle/>
                    <a:p>
                      <a:r>
                        <a:rPr kumimoji="1" lang="ja-JP" altLang="en-US" sz="1200" dirty="0">
                          <a:latin typeface="BIZ UDP明朝 Medium" panose="02020500000000000000" pitchFamily="18" charset="-128"/>
                          <a:ea typeface="BIZ UDP明朝 Medium" panose="02020500000000000000" pitchFamily="18" charset="-128"/>
                        </a:rPr>
                        <a:t>○自社の経営状況を適切に把握し、自社の製品・サービスや自社の強みも適切に把握しているか。</a:t>
                      </a:r>
                    </a:p>
                    <a:p>
                      <a:r>
                        <a:rPr kumimoji="1" lang="ja-JP" altLang="en-US" sz="1200" dirty="0">
                          <a:latin typeface="BIZ UDP明朝 Medium" panose="02020500000000000000" pitchFamily="18" charset="-128"/>
                          <a:ea typeface="BIZ UDP明朝 Medium" panose="02020500000000000000" pitchFamily="18" charset="-128"/>
                        </a:rPr>
                        <a:t>○経営方針・目標と今後のプランは、自社の強みを踏まえているか。</a:t>
                      </a:r>
                    </a:p>
                    <a:p>
                      <a:r>
                        <a:rPr kumimoji="1" lang="ja-JP" altLang="en-US" sz="1200" dirty="0">
                          <a:latin typeface="BIZ UDP明朝 Medium" panose="02020500000000000000" pitchFamily="18" charset="-128"/>
                          <a:ea typeface="BIZ UDP明朝 Medium" panose="02020500000000000000" pitchFamily="18" charset="-128"/>
                        </a:rPr>
                        <a:t>○経営方針・目標と今後のプランは、対象とする市場（商圏）の特性を踏まえているか。</a:t>
                      </a:r>
                    </a:p>
                    <a:p>
                      <a:r>
                        <a:rPr kumimoji="1" lang="ja-JP" altLang="en-US" sz="1200" dirty="0">
                          <a:latin typeface="BIZ UDP明朝 Medium" panose="02020500000000000000" pitchFamily="18" charset="-128"/>
                          <a:ea typeface="BIZ UDP明朝 Medium" panose="02020500000000000000" pitchFamily="18" charset="-128"/>
                        </a:rPr>
                        <a:t>○補助事業計画は具体的で、当該小規模事業者にとって実現可能性が高いものとなっているか。</a:t>
                      </a:r>
                    </a:p>
                    <a:p>
                      <a:r>
                        <a:rPr kumimoji="1" lang="ja-JP" altLang="en-US" sz="1200" dirty="0">
                          <a:latin typeface="BIZ UDP明朝 Medium" panose="02020500000000000000" pitchFamily="18" charset="-128"/>
                          <a:ea typeface="BIZ UDP明朝 Medium" panose="02020500000000000000" pitchFamily="18" charset="-128"/>
                        </a:rPr>
                        <a:t>○補助事業計画は、経営計画の今後の方針・目標を達成するために必要かつ有効なものか。</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○補助事業計画に小規模事業者ならではの創意工夫の特徴があるか。</a:t>
                      </a:r>
                      <a:endParaRPr kumimoji="1" lang="en-US" altLang="ja-JP" sz="1200" dirty="0">
                        <a:latin typeface="BIZ UDP明朝 Medium" panose="02020500000000000000" pitchFamily="18" charset="-128"/>
                        <a:ea typeface="BIZ UDP明朝 Medium" panose="020205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BIZ UDP明朝 Medium" panose="02020500000000000000" pitchFamily="18" charset="-128"/>
                          <a:ea typeface="BIZ UDP明朝 Medium" panose="02020500000000000000" pitchFamily="18" charset="-128"/>
                        </a:rPr>
                        <a:t>○補助事業計画には、</a:t>
                      </a:r>
                      <a:r>
                        <a:rPr kumimoji="1" lang="en-US" altLang="ja-JP" sz="1200" dirty="0">
                          <a:latin typeface="BIZ UDP明朝 Medium" panose="02020500000000000000" pitchFamily="18" charset="-128"/>
                          <a:ea typeface="BIZ UDP明朝 Medium" panose="02020500000000000000" pitchFamily="18" charset="-128"/>
                        </a:rPr>
                        <a:t>IT</a:t>
                      </a:r>
                      <a:r>
                        <a:rPr kumimoji="1" lang="ja-JP" altLang="en-US" sz="1200" dirty="0">
                          <a:latin typeface="BIZ UDP明朝 Medium" panose="02020500000000000000" pitchFamily="18" charset="-128"/>
                          <a:ea typeface="BIZ UDP明朝 Medium" panose="02020500000000000000" pitchFamily="18" charset="-128"/>
                        </a:rPr>
                        <a:t>を有効に活用する取り組みが見られるか。</a:t>
                      </a:r>
                    </a:p>
                    <a:p>
                      <a:r>
                        <a:rPr kumimoji="1" lang="ja-JP" altLang="en-US" sz="1200" dirty="0">
                          <a:latin typeface="BIZ UDP明朝 Medium" panose="02020500000000000000" pitchFamily="18" charset="-128"/>
                          <a:ea typeface="BIZ UDP明朝 Medium" panose="02020500000000000000" pitchFamily="18" charset="-128"/>
                        </a:rPr>
                        <a:t>○補助事業計画に合致した事業実施に必要なものとなっているか。</a:t>
                      </a:r>
                    </a:p>
                    <a:p>
                      <a:r>
                        <a:rPr kumimoji="1" lang="ja-JP" altLang="en-US" sz="1200" dirty="0">
                          <a:latin typeface="BIZ UDP明朝 Medium" panose="02020500000000000000" pitchFamily="18" charset="-128"/>
                          <a:ea typeface="BIZ UDP明朝 Medium" panose="02020500000000000000" pitchFamily="18" charset="-128"/>
                        </a:rPr>
                        <a:t>○事業費の計上・積算が正確・明確で、真に必要な金額が計上されているか。</a:t>
                      </a:r>
                    </a:p>
                  </a:txBody>
                  <a:tcPr anchor="ctr">
                    <a:solidFill>
                      <a:schemeClr val="bg1">
                        <a:lumMod val="95000"/>
                      </a:schemeClr>
                    </a:solidFill>
                  </a:tcPr>
                </a:tc>
                <a:extLst>
                  <a:ext uri="{0D108BD9-81ED-4DB2-BD59-A6C34878D82A}">
                    <a16:rowId xmlns:a16="http://schemas.microsoft.com/office/drawing/2014/main" val="3416438590"/>
                  </a:ext>
                </a:extLst>
              </a:tr>
            </a:tbl>
          </a:graphicData>
        </a:graphic>
      </p:graphicFrame>
      <p:sp>
        <p:nvSpPr>
          <p:cNvPr id="33" name="Slide Number Placeholder 5">
            <a:extLst>
              <a:ext uri="{FF2B5EF4-FFF2-40B4-BE49-F238E27FC236}">
                <a16:creationId xmlns:a16="http://schemas.microsoft.com/office/drawing/2014/main" id="{2FDBBE3F-4908-400E-ABDE-946E4B04050D}"/>
              </a:ext>
            </a:extLst>
          </p:cNvPr>
          <p:cNvSpPr txBox="1">
            <a:spLocks/>
          </p:cNvSpPr>
          <p:nvPr/>
        </p:nvSpPr>
        <p:spPr>
          <a:xfrm>
            <a:off x="3229266" y="9287850"/>
            <a:ext cx="399469"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u="sng" dirty="0">
                <a:solidFill>
                  <a:schemeClr val="accent2"/>
                </a:solidFill>
                <a:latin typeface="BIZ UDP明朝 Medium" panose="02020500000000000000" pitchFamily="18" charset="-128"/>
                <a:ea typeface="BIZ UDP明朝 Medium" panose="02020500000000000000" pitchFamily="18" charset="-128"/>
              </a:rPr>
              <a:t>１０</a:t>
            </a:r>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grpSp>
        <p:nvGrpSpPr>
          <p:cNvPr id="37" name="グループ化 36">
            <a:extLst>
              <a:ext uri="{FF2B5EF4-FFF2-40B4-BE49-F238E27FC236}">
                <a16:creationId xmlns:a16="http://schemas.microsoft.com/office/drawing/2014/main" id="{315A213B-A3FA-4584-B63C-88E07B40ADB8}"/>
              </a:ext>
            </a:extLst>
          </p:cNvPr>
          <p:cNvGrpSpPr/>
          <p:nvPr/>
        </p:nvGrpSpPr>
        <p:grpSpPr>
          <a:xfrm>
            <a:off x="544759" y="715804"/>
            <a:ext cx="5851699" cy="364150"/>
            <a:chOff x="556418" y="4728646"/>
            <a:chExt cx="5851699" cy="364150"/>
          </a:xfrm>
        </p:grpSpPr>
        <p:sp>
          <p:nvSpPr>
            <p:cNvPr id="38" name="テキスト ボックス 37">
              <a:extLst>
                <a:ext uri="{FF2B5EF4-FFF2-40B4-BE49-F238E27FC236}">
                  <a16:creationId xmlns:a16="http://schemas.microsoft.com/office/drawing/2014/main" id="{DA1A0476-DD64-4F4C-A956-C12089CFB0A5}"/>
                </a:ext>
              </a:extLst>
            </p:cNvPr>
            <p:cNvSpPr txBox="1"/>
            <p:nvPr/>
          </p:nvSpPr>
          <p:spPr>
            <a:xfrm>
              <a:off x="707774" y="4728646"/>
              <a:ext cx="2035885"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③　申請内容の審査</a:t>
              </a:r>
            </a:p>
          </p:txBody>
        </p:sp>
        <p:cxnSp>
          <p:nvCxnSpPr>
            <p:cNvPr id="39" name="直線コネクタ 38">
              <a:extLst>
                <a:ext uri="{FF2B5EF4-FFF2-40B4-BE49-F238E27FC236}">
                  <a16:creationId xmlns:a16="http://schemas.microsoft.com/office/drawing/2014/main" id="{13B6AE28-933C-4312-9AA2-5D12690D81B0}"/>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02B61B13-0048-4ABD-A851-8F5B4DD12A3B}"/>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41" name="テキスト ボックス 40">
            <a:extLst>
              <a:ext uri="{FF2B5EF4-FFF2-40B4-BE49-F238E27FC236}">
                <a16:creationId xmlns:a16="http://schemas.microsoft.com/office/drawing/2014/main" id="{4A497D29-4150-458F-B5FC-808AA1BDBB04}"/>
              </a:ext>
            </a:extLst>
          </p:cNvPr>
          <p:cNvSpPr txBox="1"/>
          <p:nvPr/>
        </p:nvSpPr>
        <p:spPr>
          <a:xfrm>
            <a:off x="443433" y="1102694"/>
            <a:ext cx="6220616" cy="1589281"/>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提出された申請内容について、外部有識者等により審査を行います。</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給付金、支援金等とは異なり、要件を満たす全ての方が採択となるわけではありません。</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必要な提出書類がすべて提出されていない場合は失格となります。</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審査によって、評価の高い案件から順に採択されます。</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審査のポイントは下表を参照ください。</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政策的観点から下表「加点一覧」については、優先採択のための加点措置が講じられます。</a:t>
            </a:r>
          </a:p>
        </p:txBody>
      </p:sp>
      <p:graphicFrame>
        <p:nvGraphicFramePr>
          <p:cNvPr id="42" name="表 5">
            <a:extLst>
              <a:ext uri="{FF2B5EF4-FFF2-40B4-BE49-F238E27FC236}">
                <a16:creationId xmlns:a16="http://schemas.microsoft.com/office/drawing/2014/main" id="{6D7FB20C-AD35-4A8C-914B-E41E0771F6ED}"/>
              </a:ext>
            </a:extLst>
          </p:cNvPr>
          <p:cNvGraphicFramePr>
            <a:graphicFrameLocks noGrp="1"/>
          </p:cNvGraphicFramePr>
          <p:nvPr>
            <p:extLst>
              <p:ext uri="{D42A27DB-BD31-4B8C-83A1-F6EECF244321}">
                <p14:modId xmlns:p14="http://schemas.microsoft.com/office/powerpoint/2010/main" val="428712301"/>
              </p:ext>
            </p:extLst>
          </p:nvPr>
        </p:nvGraphicFramePr>
        <p:xfrm>
          <a:off x="193951" y="5284810"/>
          <a:ext cx="6524350" cy="4023360"/>
        </p:xfrm>
        <a:graphic>
          <a:graphicData uri="http://schemas.openxmlformats.org/drawingml/2006/table">
            <a:tbl>
              <a:tblPr bandRow="1">
                <a:tableStyleId>{9DCAF9ED-07DC-4A11-8D7F-57B35C25682E}</a:tableStyleId>
              </a:tblPr>
              <a:tblGrid>
                <a:gridCol w="1554930">
                  <a:extLst>
                    <a:ext uri="{9D8B030D-6E8A-4147-A177-3AD203B41FA5}">
                      <a16:colId xmlns:a16="http://schemas.microsoft.com/office/drawing/2014/main" val="1394385426"/>
                    </a:ext>
                  </a:extLst>
                </a:gridCol>
                <a:gridCol w="4969420">
                  <a:extLst>
                    <a:ext uri="{9D8B030D-6E8A-4147-A177-3AD203B41FA5}">
                      <a16:colId xmlns:a16="http://schemas.microsoft.com/office/drawing/2014/main" val="3463843321"/>
                    </a:ext>
                  </a:extLst>
                </a:gridCol>
              </a:tblGrid>
              <a:tr h="1371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strike="noStrike" dirty="0">
                          <a:solidFill>
                            <a:schemeClr val="tx1"/>
                          </a:solidFill>
                          <a:latin typeface="BIZ UDP明朝 Medium" panose="02020500000000000000" pitchFamily="18" charset="-128"/>
                          <a:ea typeface="BIZ UDP明朝 Medium" panose="02020500000000000000" pitchFamily="18" charset="-128"/>
                        </a:rPr>
                        <a:t>加点項目</a:t>
                      </a:r>
                    </a:p>
                  </a:txBody>
                  <a:tcPr anchor="ctr">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strike="noStrike" dirty="0">
                          <a:solidFill>
                            <a:schemeClr val="tx1"/>
                          </a:solidFill>
                          <a:latin typeface="BIZ UDP明朝 Medium" panose="02020500000000000000" pitchFamily="18" charset="-128"/>
                          <a:ea typeface="BIZ UDP明朝 Medium" panose="02020500000000000000" pitchFamily="18" charset="-128"/>
                        </a:rPr>
                        <a:t>概　要</a:t>
                      </a:r>
                    </a:p>
                  </a:txBody>
                  <a:tcPr anchor="ctr">
                    <a:lnL w="12700" cap="flat" cmpd="sng" algn="ctr">
                      <a:solidFill>
                        <a:schemeClr val="accent2"/>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529282836"/>
                  </a:ext>
                </a:extLst>
              </a:tr>
              <a:tr h="796765">
                <a:tc>
                  <a:txBody>
                    <a:bodyPr/>
                    <a:lstStyle/>
                    <a:p>
                      <a:pPr algn="ctr"/>
                      <a:r>
                        <a:rPr kumimoji="1" lang="ja-JP" altLang="en-US" sz="1200" b="0" u="none" dirty="0">
                          <a:solidFill>
                            <a:schemeClr val="tx1"/>
                          </a:solidFill>
                          <a:latin typeface="BIZ UDP明朝 Medium" panose="02020500000000000000" pitchFamily="18" charset="-128"/>
                          <a:ea typeface="BIZ UDP明朝 Medium" panose="02020500000000000000" pitchFamily="18" charset="-128"/>
                        </a:rPr>
                        <a:t>パワーアップ型加点</a:t>
                      </a:r>
                    </a:p>
                  </a:txBody>
                  <a:tcPr anchor="ctr">
                    <a:lnR w="12700" cap="flat" cmpd="sng" algn="ctr">
                      <a:solidFill>
                        <a:schemeClr val="accent2"/>
                      </a:solidFill>
                      <a:prstDash val="solid"/>
                      <a:round/>
                      <a:headEnd type="none" w="med" len="med"/>
                      <a:tailEnd type="none" w="med" len="med"/>
                    </a:lnR>
                    <a:solidFill>
                      <a:schemeClr val="bg1">
                        <a:lumMod val="95000"/>
                      </a:schemeClr>
                    </a:solidFill>
                  </a:tcPr>
                </a:tc>
                <a:tc>
                  <a:txBody>
                    <a:bodyPr/>
                    <a:lstStyle/>
                    <a:p>
                      <a:pPr algn="l"/>
                      <a:r>
                        <a:rPr kumimoji="1" lang="ja-JP" altLang="en-US" sz="1200" b="1" dirty="0">
                          <a:solidFill>
                            <a:schemeClr val="tx1"/>
                          </a:solidFill>
                          <a:latin typeface="BIZ UDP明朝 Medium" panose="02020500000000000000" pitchFamily="18" charset="-128"/>
                          <a:ea typeface="BIZ UDP明朝 Medium" panose="02020500000000000000" pitchFamily="18" charset="-128"/>
                        </a:rPr>
                        <a:t>●地域資源型</a:t>
                      </a:r>
                    </a:p>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地域資源等を活用し、良いモノ・サービスを高く提供し、付加価値向上を図るため、地域外への販売や新規事業のたち上げを行う計画に加点</a:t>
                      </a:r>
                    </a:p>
                    <a:p>
                      <a:pPr algn="l"/>
                      <a:r>
                        <a:rPr kumimoji="1" lang="ja-JP" altLang="en-US" sz="1200" b="1" dirty="0">
                          <a:solidFill>
                            <a:schemeClr val="tx1"/>
                          </a:solidFill>
                          <a:latin typeface="BIZ UDP明朝 Medium" panose="02020500000000000000" pitchFamily="18" charset="-128"/>
                          <a:ea typeface="BIZ UDP明朝 Medium" panose="02020500000000000000" pitchFamily="18" charset="-128"/>
                        </a:rPr>
                        <a:t>●地域コミュニティ型</a:t>
                      </a:r>
                    </a:p>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地域の課題解決や暮らしの実需に応えるサービスを提供する小規模事業者による、地域内の需要喚起を目的とした取組等を行う計画に加点</a:t>
                      </a:r>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6438590"/>
                  </a:ext>
                </a:extLst>
              </a:tr>
              <a:tr h="0">
                <a:tc>
                  <a:txBody>
                    <a:bodyPr/>
                    <a:lstStyle/>
                    <a:p>
                      <a:pPr algn="ctr"/>
                      <a:r>
                        <a:rPr kumimoji="1" lang="ja-JP" altLang="en-US" sz="1200" b="0" u="none" dirty="0">
                          <a:solidFill>
                            <a:schemeClr val="tx1"/>
                          </a:solidFill>
                          <a:latin typeface="BIZ UDP明朝 Medium" panose="02020500000000000000" pitchFamily="18" charset="-128"/>
                          <a:ea typeface="BIZ UDP明朝 Medium" panose="02020500000000000000" pitchFamily="18" charset="-128"/>
                        </a:rPr>
                        <a:t>赤字賃上げ加点</a:t>
                      </a:r>
                    </a:p>
                  </a:txBody>
                  <a:tcPr anchor="ctr">
                    <a:lnR w="12700" cap="flat" cmpd="sng" algn="ctr">
                      <a:solidFill>
                        <a:schemeClr val="accent2"/>
                      </a:solidFill>
                      <a:prstDash val="solid"/>
                      <a:round/>
                      <a:headEnd type="none" w="med" len="med"/>
                      <a:tailEnd type="none" w="med" len="med"/>
                    </a:lnR>
                    <a:solidFill>
                      <a:schemeClr val="bg1">
                        <a:lumMod val="95000"/>
                      </a:schemeClr>
                    </a:solidFill>
                  </a:tcPr>
                </a:tc>
                <a:tc>
                  <a:txBody>
                    <a:bodyPr/>
                    <a:lstStyle/>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賃金引上げ枠に申請する事業者のうち、赤字である事業者に対して加点</a:t>
                      </a:r>
                      <a:endParaRPr kumimoji="1" lang="en-US" altLang="ja-JP" sz="1200"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4363338"/>
                  </a:ext>
                </a:extLst>
              </a:tr>
              <a:tr h="0">
                <a:tc>
                  <a:txBody>
                    <a:bodyPr/>
                    <a:lstStyle/>
                    <a:p>
                      <a:pPr algn="ctr"/>
                      <a:r>
                        <a:rPr kumimoji="1" lang="zh-TW" altLang="en-US" sz="1200" b="0" u="none" dirty="0">
                          <a:solidFill>
                            <a:schemeClr val="tx1"/>
                          </a:solidFill>
                          <a:latin typeface="BIZ UDP明朝 Medium" panose="02020500000000000000" pitchFamily="18" charset="-128"/>
                          <a:ea typeface="BIZ UDP明朝 Medium" panose="02020500000000000000" pitchFamily="18" charset="-128"/>
                        </a:rPr>
                        <a:t>東日本大震災加点</a:t>
                      </a:r>
                      <a:endParaRPr kumimoji="1" lang="ja-JP" altLang="en-US" sz="1200" b="0" u="none" dirty="0">
                        <a:solidFill>
                          <a:schemeClr val="tx1"/>
                        </a:solidFill>
                        <a:latin typeface="BIZ UDP明朝 Medium" panose="02020500000000000000" pitchFamily="18" charset="-128"/>
                        <a:ea typeface="BIZ UDP明朝 Medium" panose="02020500000000000000" pitchFamily="18" charset="-128"/>
                      </a:endParaRPr>
                    </a:p>
                  </a:txBody>
                  <a:tcPr anchor="ctr">
                    <a:lnR w="12700" cap="flat" cmpd="sng" algn="ctr">
                      <a:solidFill>
                        <a:schemeClr val="accent2"/>
                      </a:solidFill>
                      <a:prstDash val="solid"/>
                      <a:round/>
                      <a:headEnd type="none" w="med" len="med"/>
                      <a:tailEnd type="none" w="med" len="med"/>
                    </a:lnR>
                    <a:solidFill>
                      <a:schemeClr val="bg1">
                        <a:lumMod val="95000"/>
                      </a:schemeClr>
                    </a:solidFill>
                  </a:tcPr>
                </a:tc>
                <a:tc>
                  <a:txBody>
                    <a:bodyPr/>
                    <a:lstStyle/>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福島第一原子力発電所による被害を受けた水産加工業者等に対して加点</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54195367"/>
                  </a:ext>
                </a:extLst>
              </a:tr>
              <a:tr h="0">
                <a:tc>
                  <a:txBody>
                    <a:bodyPr/>
                    <a:lstStyle/>
                    <a:p>
                      <a:pPr algn="ctr"/>
                      <a:r>
                        <a:rPr kumimoji="1" lang="zh-CN" altLang="en-US" sz="1200" b="0" u="none" dirty="0">
                          <a:solidFill>
                            <a:schemeClr val="tx1"/>
                          </a:solidFill>
                          <a:latin typeface="BIZ UDP明朝 Medium" panose="02020500000000000000" pitchFamily="18" charset="-128"/>
                          <a:ea typeface="BIZ UDP明朝 Medium" panose="02020500000000000000" pitchFamily="18" charset="-128"/>
                        </a:rPr>
                        <a:t>経営力向上計画加点</a:t>
                      </a:r>
                      <a:endParaRPr kumimoji="1" lang="ja-JP" altLang="en-US" sz="1200" b="0" u="none" dirty="0">
                        <a:solidFill>
                          <a:schemeClr val="tx1"/>
                        </a:solidFill>
                        <a:latin typeface="BIZ UDP明朝 Medium" panose="02020500000000000000" pitchFamily="18" charset="-128"/>
                        <a:ea typeface="BIZ UDP明朝 Medium" panose="02020500000000000000" pitchFamily="18" charset="-128"/>
                      </a:endParaRPr>
                    </a:p>
                  </a:txBody>
                  <a:tcPr anchor="ctr">
                    <a:lnR w="12700" cap="flat" cmpd="sng" algn="ctr">
                      <a:solidFill>
                        <a:schemeClr val="accent2"/>
                      </a:solidFill>
                      <a:prstDash val="solid"/>
                      <a:round/>
                      <a:headEnd type="none" w="med" len="med"/>
                      <a:tailEnd type="none" w="med" len="med"/>
                    </a:lnR>
                    <a:solidFill>
                      <a:schemeClr val="bg1">
                        <a:lumMod val="95000"/>
                      </a:schemeClr>
                    </a:solidFill>
                  </a:tcPr>
                </a:tc>
                <a:tc>
                  <a:txBody>
                    <a:bodyPr/>
                    <a:lstStyle/>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中小企業等経営強化法に基づく「経営力向上計画」の認定を受けている事業者に対して加点</a:t>
                      </a:r>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601493"/>
                  </a:ext>
                </a:extLst>
              </a:tr>
              <a:tr h="309853">
                <a:tc>
                  <a:txBody>
                    <a:bodyPr/>
                    <a:lstStyle/>
                    <a:p>
                      <a:pPr algn="ctr"/>
                      <a:r>
                        <a:rPr kumimoji="1" lang="zh-TW" altLang="en-US" sz="1200" b="0" u="none" dirty="0">
                          <a:solidFill>
                            <a:schemeClr val="tx1"/>
                          </a:solidFill>
                          <a:latin typeface="BIZ UDP明朝 Medium" panose="02020500000000000000" pitchFamily="18" charset="-128"/>
                          <a:ea typeface="BIZ UDP明朝 Medium" panose="02020500000000000000" pitchFamily="18" charset="-128"/>
                        </a:rPr>
                        <a:t>電子申請加点　</a:t>
                      </a:r>
                      <a:endParaRPr kumimoji="1" lang="ja-JP" altLang="en-US" sz="1200" b="0" u="none" dirty="0">
                        <a:solidFill>
                          <a:schemeClr val="tx1"/>
                        </a:solidFill>
                        <a:latin typeface="BIZ UDP明朝 Medium" panose="02020500000000000000" pitchFamily="18" charset="-128"/>
                        <a:ea typeface="BIZ UDP明朝 Medium" panose="02020500000000000000" pitchFamily="18" charset="-128"/>
                      </a:endParaRPr>
                    </a:p>
                  </a:txBody>
                  <a:tcPr anchor="ctr">
                    <a:lnR w="12700" cap="flat" cmpd="sng" algn="ctr">
                      <a:solidFill>
                        <a:schemeClr val="accent2"/>
                      </a:solidFill>
                      <a:prstDash val="solid"/>
                      <a:round/>
                      <a:headEnd type="none" w="med" len="med"/>
                      <a:tailEnd type="none" w="med" len="med"/>
                    </a:lnR>
                    <a:solidFill>
                      <a:schemeClr val="bg1">
                        <a:lumMod val="95000"/>
                      </a:schemeClr>
                    </a:solidFill>
                  </a:tcPr>
                </a:tc>
                <a:tc>
                  <a:txBody>
                    <a:bodyPr/>
                    <a:lstStyle/>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補助金申請システム（名称：</a:t>
                      </a:r>
                      <a:r>
                        <a:rPr kumimoji="1" lang="en-US" altLang="ja-JP" sz="1200" dirty="0">
                          <a:solidFill>
                            <a:schemeClr val="tx1"/>
                          </a:solidFill>
                          <a:latin typeface="BIZ UDP明朝 Medium" panose="02020500000000000000" pitchFamily="18" charset="-128"/>
                          <a:ea typeface="BIZ UDP明朝 Medium" panose="02020500000000000000" pitchFamily="18" charset="-128"/>
                        </a:rPr>
                        <a:t>J </a:t>
                      </a:r>
                      <a:r>
                        <a:rPr kumimoji="1" lang="ja-JP" altLang="en-US" sz="1200" dirty="0">
                          <a:solidFill>
                            <a:schemeClr val="tx1"/>
                          </a:solidFill>
                          <a:latin typeface="BIZ UDP明朝 Medium" panose="02020500000000000000" pitchFamily="18" charset="-128"/>
                          <a:ea typeface="BIZ UDP明朝 Medium" panose="02020500000000000000" pitchFamily="18" charset="-128"/>
                        </a:rPr>
                        <a:t>グランツ）を用いて電子申請を行った事業者に対して加点</a:t>
                      </a: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18857344"/>
                  </a:ext>
                </a:extLst>
              </a:tr>
              <a:tr h="309853">
                <a:tc>
                  <a:txBody>
                    <a:bodyPr/>
                    <a:lstStyle/>
                    <a:p>
                      <a:pPr algn="ctr"/>
                      <a:r>
                        <a:rPr kumimoji="1" lang="ja-JP" altLang="en-US" sz="1200" b="0" u="none" dirty="0">
                          <a:solidFill>
                            <a:schemeClr val="tx1"/>
                          </a:solidFill>
                          <a:latin typeface="BIZ UDP明朝 Medium" panose="02020500000000000000" pitchFamily="18" charset="-128"/>
                          <a:ea typeface="BIZ UDP明朝 Medium" panose="02020500000000000000" pitchFamily="18" charset="-128"/>
                        </a:rPr>
                        <a:t>事業承継加点　　　</a:t>
                      </a:r>
                    </a:p>
                  </a:txBody>
                  <a:tcPr anchor="ctr">
                    <a:lnR w="12700" cap="flat" cmpd="sng" algn="ctr">
                      <a:solidFill>
                        <a:schemeClr val="accent2"/>
                      </a:solidFill>
                      <a:prstDash val="solid"/>
                      <a:round/>
                      <a:headEnd type="none" w="med" len="med"/>
                      <a:tailEnd type="none" w="med" len="med"/>
                    </a:lnR>
                    <a:solidFill>
                      <a:schemeClr val="bg1">
                        <a:lumMod val="95000"/>
                      </a:schemeClr>
                    </a:solidFill>
                  </a:tcPr>
                </a:tc>
                <a:tc>
                  <a:txBody>
                    <a:bodyPr/>
                    <a:lstStyle/>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代表者の年齢が満６０歳以上の事業者で、かつ、後継者候補が補助事業を中心になって行う場合に加点</a:t>
                      </a:r>
                    </a:p>
                  </a:txBody>
                  <a:tcPr>
                    <a:lnL w="12700" cap="flat" cmpd="sng" algn="ctr">
                      <a:solidFill>
                        <a:schemeClr val="accent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025003358"/>
                  </a:ext>
                </a:extLst>
              </a:tr>
              <a:tr h="0">
                <a:tc>
                  <a:txBody>
                    <a:bodyPr/>
                    <a:lstStyle/>
                    <a:p>
                      <a:pPr algn="ctr"/>
                      <a:r>
                        <a:rPr kumimoji="1" lang="ja-JP" altLang="en-US" sz="1200" b="0" u="none" dirty="0">
                          <a:solidFill>
                            <a:schemeClr val="tx1"/>
                          </a:solidFill>
                          <a:latin typeface="BIZ UDP明朝 Medium" panose="02020500000000000000" pitchFamily="18" charset="-128"/>
                          <a:ea typeface="BIZ UDP明朝 Medium" panose="02020500000000000000" pitchFamily="18" charset="-128"/>
                        </a:rPr>
                        <a:t>過疎地域加点</a:t>
                      </a:r>
                    </a:p>
                  </a:txBody>
                  <a:tcPr anchor="ctr">
                    <a:lnR w="12700" cap="flat" cmpd="sng" algn="ctr">
                      <a:solidFill>
                        <a:schemeClr val="accent2"/>
                      </a:solidFill>
                      <a:prstDash val="solid"/>
                      <a:round/>
                      <a:headEnd type="none" w="med" len="med"/>
                      <a:tailEnd type="none" w="med" len="med"/>
                    </a:lnR>
                    <a:solidFill>
                      <a:schemeClr val="bg1">
                        <a:lumMod val="95000"/>
                      </a:schemeClr>
                    </a:solidFill>
                  </a:tcPr>
                </a:tc>
                <a:tc>
                  <a:txBody>
                    <a:bodyPr/>
                    <a:lstStyle/>
                    <a:p>
                      <a:pPr algn="l"/>
                      <a:r>
                        <a:rPr kumimoji="1" lang="ja-JP" altLang="en-US" sz="1200" dirty="0">
                          <a:solidFill>
                            <a:schemeClr val="tx1"/>
                          </a:solidFill>
                          <a:latin typeface="BIZ UDP明朝 Medium" panose="02020500000000000000" pitchFamily="18" charset="-128"/>
                          <a:ea typeface="BIZ UDP明朝 Medium" panose="02020500000000000000" pitchFamily="18" charset="-128"/>
                        </a:rPr>
                        <a:t>過疎地域の持続的発展の支援に関する特別措置法に定める過疎地域に所在し、地域経済の持続的発展につながる取り組みを行う事業者に対して、加点</a:t>
                      </a:r>
                    </a:p>
                  </a:txBody>
                  <a:tcPr>
                    <a:lnL w="12700" cap="flat" cmpd="sng" algn="ctr">
                      <a:solidFill>
                        <a:schemeClr val="accent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337972850"/>
                  </a:ext>
                </a:extLst>
              </a:tr>
            </a:tbl>
          </a:graphicData>
        </a:graphic>
      </p:graphicFrame>
      <p:sp>
        <p:nvSpPr>
          <p:cNvPr id="12" name="テキスト ボックス 11">
            <a:extLst>
              <a:ext uri="{FF2B5EF4-FFF2-40B4-BE49-F238E27FC236}">
                <a16:creationId xmlns:a16="http://schemas.microsoft.com/office/drawing/2014/main" id="{BF306DE4-3533-4234-A7EA-B13A15A8EE4A}"/>
              </a:ext>
            </a:extLst>
          </p:cNvPr>
          <p:cNvSpPr txBox="1"/>
          <p:nvPr/>
        </p:nvSpPr>
        <p:spPr>
          <a:xfrm>
            <a:off x="193951" y="4928743"/>
            <a:ext cx="5611956" cy="310534"/>
          </a:xfrm>
          <a:prstGeom prst="rect">
            <a:avLst/>
          </a:prstGeom>
          <a:noFill/>
          <a:ln>
            <a:noFill/>
          </a:ln>
        </p:spPr>
        <p:txBody>
          <a:bodyPr wrap="square" rtlCol="0">
            <a:spAutoFit/>
          </a:bodyPr>
          <a:lstStyle/>
          <a:p>
            <a:pPr>
              <a:lnSpc>
                <a:spcPts val="2000"/>
              </a:lnSpc>
            </a:pPr>
            <a:r>
              <a:rPr lang="ja-JP" altLang="en-US" sz="1400" b="1" dirty="0">
                <a:solidFill>
                  <a:schemeClr val="tx1">
                    <a:lumMod val="85000"/>
                    <a:lumOff val="15000"/>
                  </a:schemeClr>
                </a:solidFill>
                <a:latin typeface="BIZ UDP明朝 Medium" panose="02020500000000000000" pitchFamily="18" charset="-128"/>
                <a:ea typeface="BIZ UDP明朝 Medium" panose="02020500000000000000" pitchFamily="18" charset="-128"/>
              </a:rPr>
              <a:t>＜加点一覧＞</a:t>
            </a:r>
            <a:endParaRPr lang="en-US" altLang="ja-JP" sz="12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30095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78926DF-C840-4221-8E7E-4626EC2EB008}"/>
              </a:ext>
            </a:extLst>
          </p:cNvPr>
          <p:cNvSpPr txBox="1"/>
          <p:nvPr/>
        </p:nvSpPr>
        <p:spPr>
          <a:xfrm>
            <a:off x="453045" y="6118426"/>
            <a:ext cx="6044160" cy="1589281"/>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補助事業終了後、その日から起算して３０日を経過した日又は最終提出期限のいずれか早い日（</a:t>
            </a:r>
            <a:r>
              <a:rPr lang="ja-JP" altLang="en-US" sz="1200" u="sng" dirty="0">
                <a:latin typeface="BIZ UDP明朝 Medium" panose="02020500000000000000" pitchFamily="18" charset="-128"/>
                <a:ea typeface="BIZ UDP明朝 Medium" panose="02020500000000000000" pitchFamily="18" charset="-128"/>
              </a:rPr>
              <a:t>必着</a:t>
            </a:r>
            <a:r>
              <a:rPr lang="ja-JP" altLang="en-US" sz="1200" dirty="0">
                <a:latin typeface="BIZ UDP明朝 Medium" panose="02020500000000000000" pitchFamily="18" charset="-128"/>
                <a:ea typeface="BIZ UDP明朝 Medium" panose="02020500000000000000" pitchFamily="18" charset="-128"/>
              </a:rPr>
              <a:t>）までに補助事業の実施内容と経費内容（支出内容）を取りまとめた実績報告書を</a:t>
            </a:r>
            <a:r>
              <a:rPr lang="en-US" altLang="ja-JP" sz="1200" dirty="0">
                <a:latin typeface="BIZ UDP明朝 Medium" panose="02020500000000000000" pitchFamily="18" charset="-128"/>
                <a:ea typeface="BIZ UDP明朝 Medium" panose="02020500000000000000" pitchFamily="18" charset="-128"/>
              </a:rPr>
              <a:t>P.</a:t>
            </a:r>
            <a:r>
              <a:rPr lang="ja-JP" altLang="en-US" sz="1200" dirty="0">
                <a:latin typeface="BIZ UDP明朝 Medium" panose="02020500000000000000" pitchFamily="18" charset="-128"/>
                <a:ea typeface="BIZ UDP明朝 Medium" panose="02020500000000000000" pitchFamily="18" charset="-128"/>
              </a:rPr>
              <a:t>９の提出先へ郵送ください。</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最終締切までに提出がないと、補助金の支払ができなくなりますので、十分にご注意ください。</a:t>
            </a: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実績報告書の提出にあたっては、事務局ホームページに掲載の「補助事業の手引き」 （準備が完了しましたら掲載いたします）を必ず確認ください。</a:t>
            </a:r>
            <a:endParaRPr lang="en-US" altLang="ja-JP" sz="1200" u="sng" dirty="0">
              <a:latin typeface="BIZ UDP明朝 Medium" panose="02020500000000000000" pitchFamily="18" charset="-128"/>
              <a:ea typeface="BIZ UDP明朝 Medium" panose="02020500000000000000" pitchFamily="18" charset="-128"/>
            </a:endParaRPr>
          </a:p>
        </p:txBody>
      </p:sp>
      <p:sp>
        <p:nvSpPr>
          <p:cNvPr id="14" name="テキスト ボックス 13">
            <a:extLst>
              <a:ext uri="{FF2B5EF4-FFF2-40B4-BE49-F238E27FC236}">
                <a16:creationId xmlns:a16="http://schemas.microsoft.com/office/drawing/2014/main" id="{AD43BDFE-4036-4F08-A8E3-626FDC4CED5A}"/>
              </a:ext>
            </a:extLst>
          </p:cNvPr>
          <p:cNvSpPr txBox="1"/>
          <p:nvPr/>
        </p:nvSpPr>
        <p:spPr>
          <a:xfrm>
            <a:off x="436829" y="3332176"/>
            <a:ext cx="6044160" cy="1845762"/>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u="sng" dirty="0">
                <a:latin typeface="BIZ UDP明朝 Medium" panose="02020500000000000000" pitchFamily="18" charset="-128"/>
                <a:ea typeface="BIZ UDP明朝 Medium" panose="02020500000000000000" pitchFamily="18" charset="-128"/>
              </a:rPr>
              <a:t>「交付決定通知書」を受領後</a:t>
            </a:r>
            <a:r>
              <a:rPr lang="ja-JP" altLang="en-US" sz="1200" dirty="0">
                <a:latin typeface="BIZ UDP明朝 Medium" panose="02020500000000000000" pitchFamily="18" charset="-128"/>
                <a:ea typeface="BIZ UDP明朝 Medium" panose="02020500000000000000" pitchFamily="18" charset="-128"/>
              </a:rPr>
              <a:t>、申請時に提出した補助事業計画に沿って事業を実施してください。事業は補助事業実施期限までに完了してください。</a:t>
            </a:r>
          </a:p>
          <a:p>
            <a:pPr>
              <a:lnSpc>
                <a:spcPts val="2000"/>
              </a:lnSpc>
            </a:pPr>
            <a:r>
              <a:rPr lang="en-US" altLang="ja-JP" sz="1200" b="1" u="sng" dirty="0">
                <a:solidFill>
                  <a:schemeClr val="accent2"/>
                </a:solidFill>
                <a:latin typeface="BIZ UDP明朝 Medium" panose="02020500000000000000" pitchFamily="18" charset="-128"/>
                <a:ea typeface="BIZ UDP明朝 Medium" panose="02020500000000000000" pitchFamily="18" charset="-128"/>
              </a:rPr>
              <a:t>※</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交付決定日（交付決定通知書の日付）から補助事業実施期限までに発注、支払いを完了　</a:t>
            </a:r>
            <a:endParaRPr lang="en-US" altLang="ja-JP" sz="1200" b="1" u="sng" dirty="0">
              <a:solidFill>
                <a:schemeClr val="accent2"/>
              </a:solidFill>
              <a:latin typeface="BIZ UDP明朝 Medium" panose="02020500000000000000" pitchFamily="18" charset="-128"/>
              <a:ea typeface="BIZ UDP明朝 Medium" panose="02020500000000000000" pitchFamily="18" charset="-128"/>
            </a:endParaRPr>
          </a:p>
          <a:p>
            <a:pPr>
              <a:lnSpc>
                <a:spcPts val="2000"/>
              </a:lnSpc>
            </a:pPr>
            <a:r>
              <a:rPr lang="ja-JP" altLang="en-US" sz="1200" b="1" dirty="0">
                <a:solidFill>
                  <a:schemeClr val="accent2"/>
                </a:solidFill>
                <a:latin typeface="BIZ UDP明朝 Medium" panose="02020500000000000000" pitchFamily="18" charset="-128"/>
                <a:ea typeface="BIZ UDP明朝 Medium" panose="02020500000000000000" pitchFamily="18" charset="-128"/>
              </a:rPr>
              <a:t>　　</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したもののみが補助対象となります。</a:t>
            </a:r>
            <a:endParaRPr lang="en-US" altLang="ja-JP" sz="1200" b="1" u="sng" dirty="0">
              <a:solidFill>
                <a:schemeClr val="accent2"/>
              </a:solidFill>
              <a:latin typeface="BIZ UDP明朝 Medium" panose="02020500000000000000" pitchFamily="18" charset="-128"/>
              <a:ea typeface="BIZ UDP明朝 Medium" panose="02020500000000000000" pitchFamily="18" charset="-128"/>
            </a:endParaRPr>
          </a:p>
          <a:p>
            <a:pPr>
              <a:lnSpc>
                <a:spcPts val="2000"/>
              </a:lnSpc>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補助事業の内容または経費の配分の変更を希望する場合、計画変更の申請が必要です。</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事務局ホームページに掲載の「補助事業の手引き」 （準備が完了しましたら掲載いたします）を必ず確認ください。</a:t>
            </a:r>
            <a:endParaRPr lang="en-US" altLang="ja-JP" sz="1200" dirty="0">
              <a:latin typeface="BIZ UDP明朝 Medium" panose="02020500000000000000" pitchFamily="18" charset="-128"/>
              <a:ea typeface="BIZ UDP明朝 Medium" panose="02020500000000000000" pitchFamily="18" charset="-128"/>
            </a:endParaRPr>
          </a:p>
        </p:txBody>
      </p:sp>
      <p:grpSp>
        <p:nvGrpSpPr>
          <p:cNvPr id="5" name="グループ化 4">
            <a:extLst>
              <a:ext uri="{FF2B5EF4-FFF2-40B4-BE49-F238E27FC236}">
                <a16:creationId xmlns:a16="http://schemas.microsoft.com/office/drawing/2014/main" id="{502FE42A-5695-4E3E-A225-9351DC74E1A4}"/>
              </a:ext>
            </a:extLst>
          </p:cNvPr>
          <p:cNvGrpSpPr/>
          <p:nvPr/>
        </p:nvGrpSpPr>
        <p:grpSpPr>
          <a:xfrm>
            <a:off x="557126" y="926220"/>
            <a:ext cx="5851699" cy="383200"/>
            <a:chOff x="556418" y="4709596"/>
            <a:chExt cx="5851699" cy="383200"/>
          </a:xfrm>
        </p:grpSpPr>
        <p:sp>
          <p:nvSpPr>
            <p:cNvPr id="6" name="テキスト ボックス 5">
              <a:extLst>
                <a:ext uri="{FF2B5EF4-FFF2-40B4-BE49-F238E27FC236}">
                  <a16:creationId xmlns:a16="http://schemas.microsoft.com/office/drawing/2014/main" id="{DC11A71C-965D-44EA-8018-62A7947E06EC}"/>
                </a:ext>
              </a:extLst>
            </p:cNvPr>
            <p:cNvSpPr txBox="1"/>
            <p:nvPr/>
          </p:nvSpPr>
          <p:spPr>
            <a:xfrm>
              <a:off x="669674" y="4709596"/>
              <a:ext cx="1918664"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④　採択・交付決定</a:t>
              </a:r>
            </a:p>
          </p:txBody>
        </p:sp>
        <p:cxnSp>
          <p:nvCxnSpPr>
            <p:cNvPr id="7" name="直線コネクタ 6">
              <a:extLst>
                <a:ext uri="{FF2B5EF4-FFF2-40B4-BE49-F238E27FC236}">
                  <a16:creationId xmlns:a16="http://schemas.microsoft.com/office/drawing/2014/main" id="{279B2CA2-4B4E-4F71-ABB9-BD523D14E1F4}"/>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CA47F6BD-86E1-4885-8B3E-FE94958D58F3}"/>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9" name="テキスト ボックス 8">
            <a:extLst>
              <a:ext uri="{FF2B5EF4-FFF2-40B4-BE49-F238E27FC236}">
                <a16:creationId xmlns:a16="http://schemas.microsoft.com/office/drawing/2014/main" id="{0E9185D1-D9D1-4DC4-B252-4BFBCEE12BAB}"/>
              </a:ext>
            </a:extLst>
          </p:cNvPr>
          <p:cNvSpPr txBox="1"/>
          <p:nvPr/>
        </p:nvSpPr>
        <p:spPr>
          <a:xfrm>
            <a:off x="453045" y="1329143"/>
            <a:ext cx="6044160" cy="1076320"/>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審査終了後、採択案件を補助金事務局ホームページに公表の上、採択の結果を通知します。なお、採択審査結果の内容についての問い合わせには応じかねます。</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採択決定者については、応募時に提出した「補助金交付申請書」を補助金事務局で確認し、不備等がなければ、「交付決定通知書」が通知されます。</a:t>
            </a:r>
          </a:p>
        </p:txBody>
      </p:sp>
      <p:grpSp>
        <p:nvGrpSpPr>
          <p:cNvPr id="10" name="グループ化 9">
            <a:extLst>
              <a:ext uri="{FF2B5EF4-FFF2-40B4-BE49-F238E27FC236}">
                <a16:creationId xmlns:a16="http://schemas.microsoft.com/office/drawing/2014/main" id="{7816814E-96C1-4FD3-990E-A0C369B11269}"/>
              </a:ext>
            </a:extLst>
          </p:cNvPr>
          <p:cNvGrpSpPr/>
          <p:nvPr/>
        </p:nvGrpSpPr>
        <p:grpSpPr>
          <a:xfrm>
            <a:off x="558372" y="2929253"/>
            <a:ext cx="5851699" cy="383200"/>
            <a:chOff x="556418" y="4709596"/>
            <a:chExt cx="5851699" cy="383200"/>
          </a:xfrm>
        </p:grpSpPr>
        <p:sp>
          <p:nvSpPr>
            <p:cNvPr id="11" name="テキスト ボックス 10">
              <a:extLst>
                <a:ext uri="{FF2B5EF4-FFF2-40B4-BE49-F238E27FC236}">
                  <a16:creationId xmlns:a16="http://schemas.microsoft.com/office/drawing/2014/main" id="{59C45DA2-697C-44EB-863F-49971369D9C6}"/>
                </a:ext>
              </a:extLst>
            </p:cNvPr>
            <p:cNvSpPr txBox="1"/>
            <p:nvPr/>
          </p:nvSpPr>
          <p:spPr>
            <a:xfrm>
              <a:off x="669674" y="4709596"/>
              <a:ext cx="2016200"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⑤　補助事業の実施</a:t>
              </a:r>
            </a:p>
          </p:txBody>
        </p:sp>
        <p:cxnSp>
          <p:nvCxnSpPr>
            <p:cNvPr id="12" name="直線コネクタ 11">
              <a:extLst>
                <a:ext uri="{FF2B5EF4-FFF2-40B4-BE49-F238E27FC236}">
                  <a16:creationId xmlns:a16="http://schemas.microsoft.com/office/drawing/2014/main" id="{2E30B168-7231-46E2-8AA2-0582179782A6}"/>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65E33C8D-1FA3-456D-9F8A-5526F953F2F3}"/>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grpSp>
        <p:nvGrpSpPr>
          <p:cNvPr id="15" name="グループ化 14">
            <a:extLst>
              <a:ext uri="{FF2B5EF4-FFF2-40B4-BE49-F238E27FC236}">
                <a16:creationId xmlns:a16="http://schemas.microsoft.com/office/drawing/2014/main" id="{1D3F2AE9-4008-4E2A-A6B2-B98ECC0A9541}"/>
              </a:ext>
            </a:extLst>
          </p:cNvPr>
          <p:cNvGrpSpPr/>
          <p:nvPr/>
        </p:nvGrpSpPr>
        <p:grpSpPr>
          <a:xfrm>
            <a:off x="574588" y="5757451"/>
            <a:ext cx="5851699" cy="383200"/>
            <a:chOff x="556418" y="4709596"/>
            <a:chExt cx="5851699" cy="383200"/>
          </a:xfrm>
        </p:grpSpPr>
        <p:sp>
          <p:nvSpPr>
            <p:cNvPr id="16" name="テキスト ボックス 15">
              <a:extLst>
                <a:ext uri="{FF2B5EF4-FFF2-40B4-BE49-F238E27FC236}">
                  <a16:creationId xmlns:a16="http://schemas.microsoft.com/office/drawing/2014/main" id="{F2A595AB-0307-40AA-962C-EE5CE90C8B8A}"/>
                </a:ext>
              </a:extLst>
            </p:cNvPr>
            <p:cNvSpPr txBox="1"/>
            <p:nvPr/>
          </p:nvSpPr>
          <p:spPr>
            <a:xfrm>
              <a:off x="669674" y="4709596"/>
              <a:ext cx="2174695"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⑥　実績報告書の提出</a:t>
              </a:r>
            </a:p>
          </p:txBody>
        </p:sp>
        <p:cxnSp>
          <p:nvCxnSpPr>
            <p:cNvPr id="17" name="直線コネクタ 16">
              <a:extLst>
                <a:ext uri="{FF2B5EF4-FFF2-40B4-BE49-F238E27FC236}">
                  <a16:creationId xmlns:a16="http://schemas.microsoft.com/office/drawing/2014/main" id="{97721C5B-372C-47A7-BF9D-79159228BDBD}"/>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E4F64DA-14FF-4992-8B4F-4103F7769B8A}"/>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20" name="Slide Number Placeholder 5">
            <a:extLst>
              <a:ext uri="{FF2B5EF4-FFF2-40B4-BE49-F238E27FC236}">
                <a16:creationId xmlns:a16="http://schemas.microsoft.com/office/drawing/2014/main" id="{A13A0738-BC4C-43F0-8AFF-FE6457068F07}"/>
              </a:ext>
            </a:extLst>
          </p:cNvPr>
          <p:cNvSpPr txBox="1">
            <a:spLocks/>
          </p:cNvSpPr>
          <p:nvPr/>
        </p:nvSpPr>
        <p:spPr>
          <a:xfrm>
            <a:off x="3243693" y="9287850"/>
            <a:ext cx="370614"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u="sng" dirty="0">
                <a:solidFill>
                  <a:schemeClr val="accent2"/>
                </a:solidFill>
                <a:latin typeface="BIZ UDP明朝 Medium" panose="02020500000000000000" pitchFamily="18" charset="-128"/>
                <a:ea typeface="BIZ UDP明朝 Medium" panose="02020500000000000000" pitchFamily="18" charset="-128"/>
              </a:rPr>
              <a:t>１</a:t>
            </a:r>
            <a:r>
              <a:rPr lang="en-US" altLang="ja-JP" sz="1400" b="1" u="sng" dirty="0">
                <a:solidFill>
                  <a:schemeClr val="accent2"/>
                </a:solidFill>
                <a:latin typeface="BIZ UDP明朝 Medium" panose="02020500000000000000" pitchFamily="18" charset="-128"/>
                <a:ea typeface="BIZ UDP明朝 Medium" panose="02020500000000000000" pitchFamily="18" charset="-128"/>
              </a:rPr>
              <a:t>1</a:t>
            </a:r>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60877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0BA090CC-D292-4ABE-802F-88FEE4CD1BD4}"/>
              </a:ext>
            </a:extLst>
          </p:cNvPr>
          <p:cNvGrpSpPr/>
          <p:nvPr/>
        </p:nvGrpSpPr>
        <p:grpSpPr>
          <a:xfrm>
            <a:off x="564976" y="883682"/>
            <a:ext cx="5851699" cy="383200"/>
            <a:chOff x="556418" y="4709596"/>
            <a:chExt cx="5851699" cy="383200"/>
          </a:xfrm>
        </p:grpSpPr>
        <p:sp>
          <p:nvSpPr>
            <p:cNvPr id="21" name="テキスト ボックス 20">
              <a:extLst>
                <a:ext uri="{FF2B5EF4-FFF2-40B4-BE49-F238E27FC236}">
                  <a16:creationId xmlns:a16="http://schemas.microsoft.com/office/drawing/2014/main" id="{AFBBE57D-EBF0-4154-84DD-408A77DA1CFC}"/>
                </a:ext>
              </a:extLst>
            </p:cNvPr>
            <p:cNvSpPr txBox="1"/>
            <p:nvPr/>
          </p:nvSpPr>
          <p:spPr>
            <a:xfrm>
              <a:off x="669673" y="4709596"/>
              <a:ext cx="2894953"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⑦　確定検査・補助金額の確定</a:t>
              </a:r>
            </a:p>
          </p:txBody>
        </p:sp>
        <p:cxnSp>
          <p:nvCxnSpPr>
            <p:cNvPr id="22" name="直線コネクタ 21">
              <a:extLst>
                <a:ext uri="{FF2B5EF4-FFF2-40B4-BE49-F238E27FC236}">
                  <a16:creationId xmlns:a16="http://schemas.microsoft.com/office/drawing/2014/main" id="{BB29494F-479A-4AC7-8855-7A055F34EA0C}"/>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787D19FE-1A9A-4DD8-93F9-0BCD0AFB9D10}"/>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A6E4B663-423D-45E5-BAA2-E1368474B353}"/>
              </a:ext>
            </a:extLst>
          </p:cNvPr>
          <p:cNvSpPr txBox="1"/>
          <p:nvPr/>
        </p:nvSpPr>
        <p:spPr>
          <a:xfrm>
            <a:off x="443433" y="1312171"/>
            <a:ext cx="6044160" cy="2358723"/>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実績報告書のほか、支出ごとの証拠書類について、事務局が審査・確認を行い、補助金額を確定します。</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証拠書類とは、見積書、発注書、契約書、納品書、請求書、領収書、預金通帳の該当部分の写し等のことです。各費目ごとに必要な証拠書類が異なりますが、証拠書類の提出ができないものは、補助対象経費として認められません。</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内容に不備があった場合、事務局の指示に従い修正や書類の追加提出をしていただきます（数回やり取りする場合があります）。不備が解消されない場合や要件を満たさない場合は、補助金額が減少又は０円になる場合があります。</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必要に応じて現地調査を行う場合もあります。</a:t>
            </a:r>
          </a:p>
        </p:txBody>
      </p:sp>
      <p:grpSp>
        <p:nvGrpSpPr>
          <p:cNvPr id="31" name="グループ化 30">
            <a:extLst>
              <a:ext uri="{FF2B5EF4-FFF2-40B4-BE49-F238E27FC236}">
                <a16:creationId xmlns:a16="http://schemas.microsoft.com/office/drawing/2014/main" id="{AB50C87D-8192-4A39-B721-C8D7A2D6B6CE}"/>
              </a:ext>
            </a:extLst>
          </p:cNvPr>
          <p:cNvGrpSpPr/>
          <p:nvPr/>
        </p:nvGrpSpPr>
        <p:grpSpPr>
          <a:xfrm>
            <a:off x="564976" y="3913228"/>
            <a:ext cx="5851699" cy="383200"/>
            <a:chOff x="556418" y="4709596"/>
            <a:chExt cx="5851699" cy="383200"/>
          </a:xfrm>
        </p:grpSpPr>
        <p:sp>
          <p:nvSpPr>
            <p:cNvPr id="32" name="テキスト ボックス 31">
              <a:extLst>
                <a:ext uri="{FF2B5EF4-FFF2-40B4-BE49-F238E27FC236}">
                  <a16:creationId xmlns:a16="http://schemas.microsoft.com/office/drawing/2014/main" id="{BCEB9B13-1DB0-4702-98F0-A6F921CB639E}"/>
                </a:ext>
              </a:extLst>
            </p:cNvPr>
            <p:cNvSpPr txBox="1"/>
            <p:nvPr/>
          </p:nvSpPr>
          <p:spPr>
            <a:xfrm>
              <a:off x="669674" y="4709596"/>
              <a:ext cx="1842720" cy="338554"/>
            </a:xfrm>
            <a:prstGeom prst="rect">
              <a:avLst/>
            </a:prstGeom>
            <a:noFill/>
          </p:spPr>
          <p:txBody>
            <a:bodyPr wrap="square" rtlCol="0">
              <a:spAutoFit/>
            </a:bodyPr>
            <a:lstStyle/>
            <a:p>
              <a:r>
                <a:rPr lang="ja-JP" altLang="en-US" sz="1600" b="1" dirty="0">
                  <a:latin typeface="BIZ UDP明朝 Medium" panose="02020500000000000000" pitchFamily="18" charset="-128"/>
                  <a:ea typeface="BIZ UDP明朝 Medium" panose="02020500000000000000" pitchFamily="18" charset="-128"/>
                </a:rPr>
                <a:t>⑧　補助金の請求</a:t>
              </a:r>
            </a:p>
          </p:txBody>
        </p:sp>
        <p:cxnSp>
          <p:nvCxnSpPr>
            <p:cNvPr id="33" name="直線コネクタ 32">
              <a:extLst>
                <a:ext uri="{FF2B5EF4-FFF2-40B4-BE49-F238E27FC236}">
                  <a16:creationId xmlns:a16="http://schemas.microsoft.com/office/drawing/2014/main" id="{ADD23842-8DC1-4031-B7A5-B52487FCC30B}"/>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F038B947-C2E0-43EC-A9AF-BF3A2F4E2CED}"/>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35" name="テキスト ボックス 34">
            <a:extLst>
              <a:ext uri="{FF2B5EF4-FFF2-40B4-BE49-F238E27FC236}">
                <a16:creationId xmlns:a16="http://schemas.microsoft.com/office/drawing/2014/main" id="{0D40D297-ED55-480A-99F2-6735FEEF85C6}"/>
              </a:ext>
            </a:extLst>
          </p:cNvPr>
          <p:cNvSpPr txBox="1"/>
          <p:nvPr/>
        </p:nvSpPr>
        <p:spPr>
          <a:xfrm>
            <a:off x="443433" y="4341717"/>
            <a:ext cx="6044160" cy="563359"/>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補助金額が確定した後、「補助金確定通知書」が送付されます。金額を確認して、精算払請求（交付規程様式９号）を補助金事務局に行ってください。</a:t>
            </a:r>
          </a:p>
        </p:txBody>
      </p:sp>
      <p:grpSp>
        <p:nvGrpSpPr>
          <p:cNvPr id="36" name="グループ化 35">
            <a:extLst>
              <a:ext uri="{FF2B5EF4-FFF2-40B4-BE49-F238E27FC236}">
                <a16:creationId xmlns:a16="http://schemas.microsoft.com/office/drawing/2014/main" id="{69A5960D-41EC-4B89-94D9-19D593CB2C3C}"/>
              </a:ext>
            </a:extLst>
          </p:cNvPr>
          <p:cNvGrpSpPr/>
          <p:nvPr/>
        </p:nvGrpSpPr>
        <p:grpSpPr>
          <a:xfrm>
            <a:off x="564976" y="5395595"/>
            <a:ext cx="5851699" cy="383200"/>
            <a:chOff x="556418" y="4709596"/>
            <a:chExt cx="5851699" cy="383200"/>
          </a:xfrm>
        </p:grpSpPr>
        <p:sp>
          <p:nvSpPr>
            <p:cNvPr id="37" name="テキスト ボックス 36">
              <a:extLst>
                <a:ext uri="{FF2B5EF4-FFF2-40B4-BE49-F238E27FC236}">
                  <a16:creationId xmlns:a16="http://schemas.microsoft.com/office/drawing/2014/main" id="{DD156004-6126-4B84-83F7-5B44E8977654}"/>
                </a:ext>
              </a:extLst>
            </p:cNvPr>
            <p:cNvSpPr txBox="1"/>
            <p:nvPr/>
          </p:nvSpPr>
          <p:spPr>
            <a:xfrm>
              <a:off x="669674" y="4709596"/>
              <a:ext cx="1842720"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⑨　補助金の入金</a:t>
              </a:r>
            </a:p>
          </p:txBody>
        </p:sp>
        <p:cxnSp>
          <p:nvCxnSpPr>
            <p:cNvPr id="38" name="直線コネクタ 37">
              <a:extLst>
                <a:ext uri="{FF2B5EF4-FFF2-40B4-BE49-F238E27FC236}">
                  <a16:creationId xmlns:a16="http://schemas.microsoft.com/office/drawing/2014/main" id="{6F5C23D0-BA9F-4D2C-9A46-6AAA75C51E88}"/>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2BB373C7-1970-4150-8D53-035656344493}"/>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40" name="テキスト ボックス 39">
            <a:extLst>
              <a:ext uri="{FF2B5EF4-FFF2-40B4-BE49-F238E27FC236}">
                <a16:creationId xmlns:a16="http://schemas.microsoft.com/office/drawing/2014/main" id="{2AABF0D5-C8D1-467A-9DA6-1761E28A7EEC}"/>
              </a:ext>
            </a:extLst>
          </p:cNvPr>
          <p:cNvSpPr txBox="1"/>
          <p:nvPr/>
        </p:nvSpPr>
        <p:spPr>
          <a:xfrm>
            <a:off x="443433" y="5824084"/>
            <a:ext cx="6044160" cy="1076320"/>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補助事業者に交付（入金）されます。</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pPr>
            <a:r>
              <a:rPr lang="ja-JP" altLang="en-US" sz="1200" dirty="0">
                <a:latin typeface="BIZ UDP明朝 Medium" panose="02020500000000000000" pitchFamily="18" charset="-128"/>
                <a:ea typeface="BIZ UDP明朝 Medium" panose="02020500000000000000" pitchFamily="18" charset="-128"/>
              </a:rPr>
              <a:t>　　（請求後、振り込み手続き等を行うため、数週間程度かかります。）</a:t>
            </a: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振込完了の通知は行わないため、通帳等で入金確認を行ってください。</a:t>
            </a:r>
          </a:p>
          <a:p>
            <a:pPr marL="171450" indent="-171450">
              <a:lnSpc>
                <a:spcPts val="2000"/>
              </a:lnSpc>
              <a:buFont typeface="Wingdings" panose="05000000000000000000" pitchFamily="2" charset="2"/>
              <a:buChar char="l"/>
            </a:pPr>
            <a:endParaRPr lang="ja-JP" altLang="en-US" sz="1200" dirty="0">
              <a:latin typeface="BIZ UDP明朝 Medium" panose="02020500000000000000" pitchFamily="18" charset="-128"/>
              <a:ea typeface="BIZ UDP明朝 Medium" panose="02020500000000000000" pitchFamily="18" charset="-128"/>
            </a:endParaRPr>
          </a:p>
        </p:txBody>
      </p:sp>
      <p:grpSp>
        <p:nvGrpSpPr>
          <p:cNvPr id="41" name="グループ化 40">
            <a:extLst>
              <a:ext uri="{FF2B5EF4-FFF2-40B4-BE49-F238E27FC236}">
                <a16:creationId xmlns:a16="http://schemas.microsoft.com/office/drawing/2014/main" id="{21923D1D-DCD9-4231-ACFF-C41F66E8E23B}"/>
              </a:ext>
            </a:extLst>
          </p:cNvPr>
          <p:cNvGrpSpPr/>
          <p:nvPr/>
        </p:nvGrpSpPr>
        <p:grpSpPr>
          <a:xfrm>
            <a:off x="564976" y="6896789"/>
            <a:ext cx="5851699" cy="383200"/>
            <a:chOff x="556418" y="4709596"/>
            <a:chExt cx="5851699" cy="383200"/>
          </a:xfrm>
        </p:grpSpPr>
        <p:sp>
          <p:nvSpPr>
            <p:cNvPr id="42" name="テキスト ボックス 41">
              <a:extLst>
                <a:ext uri="{FF2B5EF4-FFF2-40B4-BE49-F238E27FC236}">
                  <a16:creationId xmlns:a16="http://schemas.microsoft.com/office/drawing/2014/main" id="{46934ABF-9541-4D7D-8997-358615AFE250}"/>
                </a:ext>
              </a:extLst>
            </p:cNvPr>
            <p:cNvSpPr txBox="1"/>
            <p:nvPr/>
          </p:nvSpPr>
          <p:spPr>
            <a:xfrm>
              <a:off x="669674" y="4709596"/>
              <a:ext cx="1842720"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⑩　事業効果報告</a:t>
              </a:r>
            </a:p>
          </p:txBody>
        </p:sp>
        <p:cxnSp>
          <p:nvCxnSpPr>
            <p:cNvPr id="43" name="直線コネクタ 42">
              <a:extLst>
                <a:ext uri="{FF2B5EF4-FFF2-40B4-BE49-F238E27FC236}">
                  <a16:creationId xmlns:a16="http://schemas.microsoft.com/office/drawing/2014/main" id="{2181111D-3E2D-4865-BB8D-17B8FFD80977}"/>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D7DA3D12-AB8F-4D49-ADB0-3B4535C32F52}"/>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45" name="テキスト ボックス 44">
            <a:extLst>
              <a:ext uri="{FF2B5EF4-FFF2-40B4-BE49-F238E27FC236}">
                <a16:creationId xmlns:a16="http://schemas.microsoft.com/office/drawing/2014/main" id="{4B6A5087-93F4-4AA1-ACD9-760FF329EB3F}"/>
              </a:ext>
            </a:extLst>
          </p:cNvPr>
          <p:cNvSpPr txBox="1"/>
          <p:nvPr/>
        </p:nvSpPr>
        <p:spPr>
          <a:xfrm>
            <a:off x="443433" y="7325278"/>
            <a:ext cx="6044160" cy="1589281"/>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補助事業の完了から１年後に「事業効果および賃金引上げ等状況報告」（交付規程様式第１４号）を文書で提出が必要です。</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pPr>
            <a:r>
              <a:rPr lang="ja-JP" altLang="en-US" sz="1200" dirty="0">
                <a:latin typeface="BIZ UDP明朝 Medium" panose="02020500000000000000" pitchFamily="18" charset="-128"/>
                <a:ea typeface="BIZ UDP明朝 Medium" panose="02020500000000000000" pitchFamily="18" charset="-128"/>
              </a:rPr>
              <a:t>　</a:t>
            </a:r>
            <a:r>
              <a:rPr lang="en-US" altLang="ja-JP" sz="1200" dirty="0">
                <a:latin typeface="BIZ UDP明朝 Medium" panose="02020500000000000000" pitchFamily="18" charset="-128"/>
                <a:ea typeface="BIZ UDP明朝 Medium" panose="02020500000000000000" pitchFamily="18" charset="-128"/>
              </a:rPr>
              <a:t> ※</a:t>
            </a:r>
            <a:r>
              <a:rPr lang="ja-JP" altLang="en-US" sz="1200" dirty="0">
                <a:latin typeface="BIZ UDP明朝 Medium" panose="02020500000000000000" pitchFamily="18" charset="-128"/>
                <a:ea typeface="BIZ UDP明朝 Medium" panose="02020500000000000000" pitchFamily="18" charset="-128"/>
              </a:rPr>
              <a:t>事業効果等状況報告期間終了日の翌日から</a:t>
            </a:r>
            <a:r>
              <a:rPr lang="en-US" altLang="ja-JP" sz="1200" dirty="0">
                <a:latin typeface="BIZ UDP明朝 Medium" panose="02020500000000000000" pitchFamily="18" charset="-128"/>
                <a:ea typeface="BIZ UDP明朝 Medium" panose="02020500000000000000" pitchFamily="18" charset="-128"/>
              </a:rPr>
              <a:t>30</a:t>
            </a:r>
            <a:r>
              <a:rPr lang="ja-JP" altLang="en-US" sz="1200" dirty="0">
                <a:latin typeface="BIZ UDP明朝 Medium" panose="02020500000000000000" pitchFamily="18" charset="-128"/>
                <a:ea typeface="BIZ UDP明朝 Medium" panose="02020500000000000000" pitchFamily="18" charset="-128"/>
              </a:rPr>
              <a:t>日以内に報告</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賃金引上げ枠」「卒業枠」の申請をした事業者については、事業効果とともに、賃上げの状況又は雇用の状況についても併せてご報告をしていただく必要があります（その際、併せて証拠書類（賃金台帳、労働者名簿等の写し等）のご提出を求めることがあります） 　　</a:t>
            </a:r>
            <a:endParaRPr lang="en-US" altLang="ja-JP" sz="1200" dirty="0">
              <a:latin typeface="BIZ UDP明朝 Medium" panose="02020500000000000000" pitchFamily="18" charset="-128"/>
              <a:ea typeface="BIZ UDP明朝 Medium" panose="02020500000000000000" pitchFamily="18" charset="-128"/>
            </a:endParaRPr>
          </a:p>
        </p:txBody>
      </p:sp>
      <p:sp>
        <p:nvSpPr>
          <p:cNvPr id="25" name="Slide Number Placeholder 5">
            <a:extLst>
              <a:ext uri="{FF2B5EF4-FFF2-40B4-BE49-F238E27FC236}">
                <a16:creationId xmlns:a16="http://schemas.microsoft.com/office/drawing/2014/main" id="{00E3AF03-1790-4C29-BA14-04271C8F4C96}"/>
              </a:ext>
            </a:extLst>
          </p:cNvPr>
          <p:cNvSpPr txBox="1">
            <a:spLocks/>
          </p:cNvSpPr>
          <p:nvPr/>
        </p:nvSpPr>
        <p:spPr>
          <a:xfrm>
            <a:off x="3229266" y="9287850"/>
            <a:ext cx="399469"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u="sng" dirty="0">
                <a:solidFill>
                  <a:schemeClr val="accent2"/>
                </a:solidFill>
                <a:latin typeface="BIZ UDP明朝 Medium" panose="02020500000000000000" pitchFamily="18" charset="-128"/>
                <a:ea typeface="BIZ UDP明朝 Medium" panose="02020500000000000000" pitchFamily="18" charset="-128"/>
              </a:rPr>
              <a:t>１２</a:t>
            </a:r>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pic>
        <p:nvPicPr>
          <p:cNvPr id="27" name="図 26">
            <a:extLst>
              <a:ext uri="{FF2B5EF4-FFF2-40B4-BE49-F238E27FC236}">
                <a16:creationId xmlns:a16="http://schemas.microsoft.com/office/drawing/2014/main" id="{FF7E1410-DC2A-4426-87DC-EC89ED916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033" y="6306459"/>
            <a:ext cx="1202642" cy="993889"/>
          </a:xfrm>
          <a:prstGeom prst="rect">
            <a:avLst/>
          </a:prstGeom>
        </p:spPr>
      </p:pic>
    </p:spTree>
    <p:extLst>
      <p:ext uri="{BB962C8B-B14F-4D97-AF65-F5344CB8AC3E}">
        <p14:creationId xmlns:p14="http://schemas.microsoft.com/office/powerpoint/2010/main" val="4589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0C2C9C03-7036-4626-8D4A-494206C5CB26}"/>
              </a:ext>
            </a:extLst>
          </p:cNvPr>
          <p:cNvSpPr txBox="1"/>
          <p:nvPr/>
        </p:nvSpPr>
        <p:spPr>
          <a:xfrm>
            <a:off x="499424" y="7735335"/>
            <a:ext cx="5832000" cy="1441805"/>
          </a:xfrm>
          <a:prstGeom prst="rect">
            <a:avLst/>
          </a:prstGeom>
          <a:noFill/>
        </p:spPr>
        <p:txBody>
          <a:bodyPr wrap="square" rtlCol="0">
            <a:spAutoFit/>
          </a:bodyPr>
          <a:lstStyle/>
          <a:p>
            <a:pPr marL="171450" lvl="0" indent="-171450">
              <a:lnSpc>
                <a:spcPts val="1800"/>
              </a:lnSpc>
              <a:buFont typeface="Wingdings" panose="05000000000000000000" pitchFamily="2" charset="2"/>
              <a:buChar char="l"/>
            </a:pPr>
            <a:r>
              <a:rPr lang="ja-JP" altLang="en-US" sz="1200" dirty="0">
                <a:solidFill>
                  <a:prstClr val="black"/>
                </a:solidFill>
                <a:latin typeface="BIZ UDP明朝 Medium" panose="02020500000000000000" pitchFamily="18" charset="-128"/>
                <a:ea typeface="BIZ UDP明朝 Medium" panose="02020500000000000000" pitchFamily="18" charset="-128"/>
              </a:rPr>
              <a:t>上記実施期限までの間で、補助事業が終了（補助対象経費の支払いまで含みます）した時は、その日から起算して３０日を経過した日、または上記「実績報告書提出期限」（必着）のいずれか早い日までに実施事業内容および経費内容を整理し、補助金事務局へ提出しなければなりません（</a:t>
            </a:r>
            <a:r>
              <a:rPr lang="ja-JP" altLang="en-US" sz="1200" u="sng" dirty="0">
                <a:solidFill>
                  <a:prstClr val="black"/>
                </a:solidFill>
                <a:latin typeface="BIZ UDP明朝 Medium" panose="02020500000000000000" pitchFamily="18" charset="-128"/>
                <a:ea typeface="BIZ UDP明朝 Medium" panose="02020500000000000000" pitchFamily="18" charset="-128"/>
              </a:rPr>
              <a:t>商工会地区と商工会議所地区で提出先が異なります</a:t>
            </a:r>
            <a:r>
              <a:rPr lang="ja-JP" altLang="en-US" sz="1200" dirty="0">
                <a:solidFill>
                  <a:prstClr val="black"/>
                </a:solidFill>
                <a:latin typeface="BIZ UDP明朝 Medium" panose="02020500000000000000" pitchFamily="18" charset="-128"/>
                <a:ea typeface="BIZ UDP明朝 Medium" panose="02020500000000000000" pitchFamily="18" charset="-128"/>
              </a:rPr>
              <a:t>ので、ご注意ください）。</a:t>
            </a:r>
          </a:p>
          <a:p>
            <a:pPr marL="171450" lvl="0" indent="-171450">
              <a:lnSpc>
                <a:spcPts val="1800"/>
              </a:lnSpc>
              <a:buFont typeface="Wingdings" panose="05000000000000000000" pitchFamily="2" charset="2"/>
              <a:buChar char="l"/>
            </a:pPr>
            <a:r>
              <a:rPr lang="ja-JP" altLang="en-US" sz="1200" dirty="0">
                <a:solidFill>
                  <a:prstClr val="black"/>
                </a:solidFill>
                <a:latin typeface="BIZ UDP明朝 Medium" panose="02020500000000000000" pitchFamily="18" charset="-128"/>
                <a:ea typeface="BIZ UDP明朝 Medium" panose="02020500000000000000" pitchFamily="18" charset="-128"/>
              </a:rPr>
              <a:t>第１１回受付締切分が本補助金の最終受付回の予定です。</a:t>
            </a:r>
          </a:p>
        </p:txBody>
      </p:sp>
      <p:sp>
        <p:nvSpPr>
          <p:cNvPr id="16" name="テキスト ボックス 15">
            <a:extLst>
              <a:ext uri="{FF2B5EF4-FFF2-40B4-BE49-F238E27FC236}">
                <a16:creationId xmlns:a16="http://schemas.microsoft.com/office/drawing/2014/main" id="{9B08556E-FD35-4465-A588-28CBF59C6335}"/>
              </a:ext>
            </a:extLst>
          </p:cNvPr>
          <p:cNvSpPr txBox="1"/>
          <p:nvPr/>
        </p:nvSpPr>
        <p:spPr>
          <a:xfrm>
            <a:off x="499424" y="1250393"/>
            <a:ext cx="5832000" cy="1707262"/>
          </a:xfrm>
          <a:prstGeom prst="rect">
            <a:avLst/>
          </a:prstGeom>
          <a:noFill/>
        </p:spPr>
        <p:txBody>
          <a:bodyPr wrap="square" rtlCol="0">
            <a:spAutoFit/>
          </a:bodyPr>
          <a:lstStyle/>
          <a:p>
            <a:pPr marL="171450" lvl="0" indent="-171450">
              <a:lnSpc>
                <a:spcPct val="150000"/>
              </a:lnSpc>
              <a:buFont typeface="Wingdings" panose="05000000000000000000" pitchFamily="2" charset="2"/>
              <a:buChar char="l"/>
            </a:pPr>
            <a:r>
              <a:rPr lang="ja-JP" altLang="en-US" sz="1200" dirty="0">
                <a:solidFill>
                  <a:prstClr val="black"/>
                </a:solidFill>
                <a:latin typeface="BIZ UDP明朝 Medium" panose="02020500000000000000" pitchFamily="18" charset="-128"/>
                <a:ea typeface="BIZ UDP明朝 Medium" panose="02020500000000000000" pitchFamily="18" charset="-128"/>
              </a:rPr>
              <a:t>一般的に、補助金や助成金は</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事業期間中に支払った経費のうち、補助対象となっている特定の経費について、事業終了後の確定検査を経て補助</a:t>
            </a:r>
            <a:r>
              <a:rPr lang="ja-JP" altLang="en-US" sz="1200" dirty="0">
                <a:solidFill>
                  <a:prstClr val="black"/>
                </a:solidFill>
                <a:latin typeface="BIZ UDP明朝 Medium" panose="02020500000000000000" pitchFamily="18" charset="-128"/>
                <a:ea typeface="BIZ UDP明朝 Medium" panose="02020500000000000000" pitchFamily="18" charset="-128"/>
              </a:rPr>
              <a:t>されます。一方、給付金、支援金等は使用使途は特定されておらず、確定検査もありません。</a:t>
            </a:r>
            <a:endParaRPr lang="en-US" altLang="ja-JP" sz="1200" dirty="0">
              <a:solidFill>
                <a:prstClr val="black"/>
              </a:solidFill>
              <a:latin typeface="BIZ UDP明朝 Medium" panose="02020500000000000000" pitchFamily="18" charset="-128"/>
              <a:ea typeface="BIZ UDP明朝 Medium" panose="02020500000000000000" pitchFamily="18" charset="-128"/>
            </a:endParaRPr>
          </a:p>
          <a:p>
            <a:pPr marL="171450" lvl="0" indent="-171450">
              <a:lnSpc>
                <a:spcPct val="150000"/>
              </a:lnSpc>
              <a:buFont typeface="Wingdings" panose="05000000000000000000" pitchFamily="2" charset="2"/>
              <a:buChar char="l"/>
            </a:pPr>
            <a:r>
              <a:rPr lang="ja-JP" altLang="en-US" sz="1200" dirty="0">
                <a:solidFill>
                  <a:prstClr val="black"/>
                </a:solidFill>
                <a:latin typeface="BIZ UDP明朝 Medium" panose="02020500000000000000" pitchFamily="18" charset="-128"/>
                <a:ea typeface="BIZ UDP明朝 Medium" panose="02020500000000000000" pitchFamily="18" charset="-128"/>
              </a:rPr>
              <a:t>助成金・給付金は、申請要件を満たせば助成・給付されるものが多いですが、</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補助金は要件を満たした方が全て補助されるわけではありません</a:t>
            </a:r>
            <a:r>
              <a:rPr lang="ja-JP" altLang="en-US" sz="1200" dirty="0">
                <a:solidFill>
                  <a:prstClr val="black"/>
                </a:solidFill>
                <a:latin typeface="BIZ UDP明朝 Medium" panose="02020500000000000000" pitchFamily="18" charset="-128"/>
                <a:ea typeface="BIZ UDP明朝 Medium" panose="02020500000000000000" pitchFamily="18" charset="-128"/>
              </a:rPr>
              <a:t>。申請内容を審査し、評価の高い順に採択者が決まります。</a:t>
            </a:r>
            <a:endParaRPr lang="en-US" altLang="ja-JP" sz="1200" dirty="0">
              <a:solidFill>
                <a:prstClr val="black"/>
              </a:solidFill>
              <a:latin typeface="BIZ UDP明朝 Medium" panose="02020500000000000000" pitchFamily="18" charset="-128"/>
              <a:ea typeface="BIZ UDP明朝 Medium" panose="02020500000000000000" pitchFamily="18" charset="-128"/>
            </a:endParaRPr>
          </a:p>
        </p:txBody>
      </p:sp>
      <p:sp>
        <p:nvSpPr>
          <p:cNvPr id="22" name="テキスト ボックス 21">
            <a:extLst>
              <a:ext uri="{FF2B5EF4-FFF2-40B4-BE49-F238E27FC236}">
                <a16:creationId xmlns:a16="http://schemas.microsoft.com/office/drawing/2014/main" id="{AA81DBB5-70FE-483C-8B2B-239F6F88EF64}"/>
              </a:ext>
            </a:extLst>
          </p:cNvPr>
          <p:cNvSpPr txBox="1"/>
          <p:nvPr/>
        </p:nvSpPr>
        <p:spPr>
          <a:xfrm>
            <a:off x="1905000" y="3279466"/>
            <a:ext cx="3048000"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申請受付等スケジュール（予定）</a:t>
            </a:r>
          </a:p>
        </p:txBody>
      </p:sp>
      <p:graphicFrame>
        <p:nvGraphicFramePr>
          <p:cNvPr id="23" name="表 22">
            <a:extLst>
              <a:ext uri="{FF2B5EF4-FFF2-40B4-BE49-F238E27FC236}">
                <a16:creationId xmlns:a16="http://schemas.microsoft.com/office/drawing/2014/main" id="{F89F0154-096D-4C75-990E-55EA68EF5407}"/>
              </a:ext>
            </a:extLst>
          </p:cNvPr>
          <p:cNvGraphicFramePr>
            <a:graphicFrameLocks noGrp="1"/>
          </p:cNvGraphicFramePr>
          <p:nvPr>
            <p:extLst>
              <p:ext uri="{D42A27DB-BD31-4B8C-83A1-F6EECF244321}">
                <p14:modId xmlns:p14="http://schemas.microsoft.com/office/powerpoint/2010/main" val="1645234657"/>
              </p:ext>
            </p:extLst>
          </p:nvPr>
        </p:nvGraphicFramePr>
        <p:xfrm>
          <a:off x="574515" y="3757020"/>
          <a:ext cx="5842160" cy="897600"/>
        </p:xfrm>
        <a:graphic>
          <a:graphicData uri="http://schemas.openxmlformats.org/drawingml/2006/table">
            <a:tbl>
              <a:tblPr>
                <a:tableStyleId>{5DA37D80-6434-44D0-A028-1B22A696006F}</a:tableStyleId>
              </a:tblPr>
              <a:tblGrid>
                <a:gridCol w="1015267">
                  <a:extLst>
                    <a:ext uri="{9D8B030D-6E8A-4147-A177-3AD203B41FA5}">
                      <a16:colId xmlns:a16="http://schemas.microsoft.com/office/drawing/2014/main" val="2392929327"/>
                    </a:ext>
                  </a:extLst>
                </a:gridCol>
                <a:gridCol w="2048768">
                  <a:extLst>
                    <a:ext uri="{9D8B030D-6E8A-4147-A177-3AD203B41FA5}">
                      <a16:colId xmlns:a16="http://schemas.microsoft.com/office/drawing/2014/main" val="1233510270"/>
                    </a:ext>
                  </a:extLst>
                </a:gridCol>
                <a:gridCol w="2778125">
                  <a:extLst>
                    <a:ext uri="{9D8B030D-6E8A-4147-A177-3AD203B41FA5}">
                      <a16:colId xmlns:a16="http://schemas.microsoft.com/office/drawing/2014/main" val="2635086586"/>
                    </a:ext>
                  </a:extLst>
                </a:gridCol>
              </a:tblGrid>
              <a:tr h="216000">
                <a:tc rowSpan="4">
                  <a:txBody>
                    <a:bodyPr/>
                    <a:lstStyle/>
                    <a:p>
                      <a:pPr algn="ctr" fontAlgn="ctr"/>
                      <a:r>
                        <a:rPr lang="zh-TW" altLang="en-US" sz="1050" u="none" strike="noStrike" dirty="0">
                          <a:solidFill>
                            <a:schemeClr val="tx1"/>
                          </a:solidFill>
                          <a:effectLst/>
                          <a:latin typeface="BIZ UDP明朝 Medium" panose="02020500000000000000" pitchFamily="18" charset="-128"/>
                          <a:ea typeface="BIZ UDP明朝 Medium" panose="02020500000000000000" pitchFamily="18" charset="-128"/>
                        </a:rPr>
                        <a:t>第</a:t>
                      </a:r>
                      <a:r>
                        <a:rPr lang="ja-JP" altLang="en-US" sz="1050" u="none" strike="noStrike" dirty="0">
                          <a:solidFill>
                            <a:schemeClr val="tx1"/>
                          </a:solidFill>
                          <a:effectLst/>
                          <a:latin typeface="BIZ UDP明朝 Medium" panose="02020500000000000000" pitchFamily="18" charset="-128"/>
                          <a:ea typeface="BIZ UDP明朝 Medium" panose="02020500000000000000" pitchFamily="18" charset="-128"/>
                        </a:rPr>
                        <a:t>８</a:t>
                      </a:r>
                      <a:r>
                        <a:rPr lang="zh-TW" altLang="en-US" sz="1050" u="none" strike="noStrike" dirty="0">
                          <a:solidFill>
                            <a:schemeClr val="tx1"/>
                          </a:solidFill>
                          <a:effectLst/>
                          <a:latin typeface="BIZ UDP明朝 Medium" panose="02020500000000000000" pitchFamily="18" charset="-128"/>
                          <a:ea typeface="BIZ UDP明朝 Medium" panose="02020500000000000000" pitchFamily="18" charset="-128"/>
                        </a:rPr>
                        <a:t>回</a:t>
                      </a:r>
                      <a:endParaRPr lang="en-US" altLang="zh-TW" sz="1050" u="none" strike="noStrike" dirty="0">
                        <a:solidFill>
                          <a:schemeClr val="tx1"/>
                        </a:solidFill>
                        <a:effectLst/>
                        <a:latin typeface="BIZ UDP明朝 Medium" panose="02020500000000000000" pitchFamily="18" charset="-128"/>
                        <a:ea typeface="BIZ UDP明朝 Medium" panose="02020500000000000000" pitchFamily="18" charset="-128"/>
                      </a:endParaRPr>
                    </a:p>
                    <a:p>
                      <a:pPr algn="ctr" fontAlgn="ctr"/>
                      <a:r>
                        <a:rPr lang="zh-TW" altLang="en-US" sz="1050" u="none" strike="noStrike" dirty="0">
                          <a:solidFill>
                            <a:schemeClr val="tx1"/>
                          </a:solidFill>
                          <a:effectLst/>
                          <a:latin typeface="BIZ UDP明朝 Medium" panose="02020500000000000000" pitchFamily="18" charset="-128"/>
                          <a:ea typeface="BIZ UDP明朝 Medium" panose="02020500000000000000" pitchFamily="18" charset="-128"/>
                        </a:rPr>
                        <a:t>受付締切分</a:t>
                      </a:r>
                      <a:endParaRPr lang="zh-TW" altLang="en-US"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6">
                        <a:lumMod val="20000"/>
                        <a:lumOff val="80000"/>
                      </a:schemeClr>
                    </a:solidFill>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申請受付締切日</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4">
                        <a:lumMod val="20000"/>
                        <a:lumOff val="80000"/>
                      </a:schemeClr>
                    </a:solidFill>
                  </a:tcPr>
                </a:tc>
                <a:tc>
                  <a:txBody>
                    <a:bodyPr/>
                    <a:lstStyle/>
                    <a:p>
                      <a:pPr algn="l" fontAlgn="ct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202</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２年６月３日（金）</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4">
                        <a:lumMod val="20000"/>
                        <a:lumOff val="80000"/>
                      </a:schemeClr>
                    </a:solidFill>
                  </a:tcPr>
                </a:tc>
                <a:extLst>
                  <a:ext uri="{0D108BD9-81ED-4DB2-BD59-A6C34878D82A}">
                    <a16:rowId xmlns:a16="http://schemas.microsoft.com/office/drawing/2014/main" val="2203665589"/>
                  </a:ext>
                </a:extLst>
              </a:tr>
              <a:tr h="216000">
                <a:tc vMerge="1">
                  <a:txBody>
                    <a:bodyPr/>
                    <a:lstStyle/>
                    <a:p>
                      <a:endParaRPr kumimoji="1" lang="ja-JP" altLang="en-US"/>
                    </a:p>
                  </a:txBody>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事業支援計画書交付の受付締切</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1">
                        <a:lumMod val="20000"/>
                        <a:lumOff val="80000"/>
                      </a:schemeClr>
                    </a:solidFill>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２０２２年５月２７日（金）</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1">
                        <a:lumMod val="20000"/>
                        <a:lumOff val="80000"/>
                      </a:schemeClr>
                    </a:solidFill>
                  </a:tcPr>
                </a:tc>
                <a:extLst>
                  <a:ext uri="{0D108BD9-81ED-4DB2-BD59-A6C34878D82A}">
                    <a16:rowId xmlns:a16="http://schemas.microsoft.com/office/drawing/2014/main" val="3116780828"/>
                  </a:ext>
                </a:extLst>
              </a:tr>
              <a:tr h="216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事業実施期間</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2">
                        <a:lumMod val="20000"/>
                        <a:lumOff val="80000"/>
                      </a:schemeClr>
                    </a:solidFill>
                  </a:tcPr>
                </a:tc>
                <a:tc>
                  <a:txBody>
                    <a:bodyPr/>
                    <a:lstStyle/>
                    <a:p>
                      <a:pPr algn="l" fontAlgn="ct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交付決定日から</a:t>
                      </a: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202</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３年</a:t>
                      </a: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2</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月</a:t>
                      </a: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28</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日（火）</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2">
                        <a:lumMod val="20000"/>
                        <a:lumOff val="80000"/>
                      </a:schemeClr>
                    </a:solidFill>
                  </a:tcPr>
                </a:tc>
                <a:extLst>
                  <a:ext uri="{0D108BD9-81ED-4DB2-BD59-A6C34878D82A}">
                    <a16:rowId xmlns:a16="http://schemas.microsoft.com/office/drawing/2014/main" val="2532794248"/>
                  </a:ext>
                </a:extLst>
              </a:tr>
              <a:tr h="216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実績報告書提出期限</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bg2"/>
                    </a:solidFill>
                  </a:tcPr>
                </a:tc>
                <a:tc>
                  <a:txBody>
                    <a:bodyPr/>
                    <a:lstStyle/>
                    <a:p>
                      <a:pPr algn="l" fontAlgn="ct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202</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３年</a:t>
                      </a: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3</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月</a:t>
                      </a: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10</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日（金）</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bg2"/>
                    </a:solidFill>
                  </a:tcPr>
                </a:tc>
                <a:extLst>
                  <a:ext uri="{0D108BD9-81ED-4DB2-BD59-A6C34878D82A}">
                    <a16:rowId xmlns:a16="http://schemas.microsoft.com/office/drawing/2014/main" val="243549620"/>
                  </a:ext>
                </a:extLst>
              </a:tr>
            </a:tbl>
          </a:graphicData>
        </a:graphic>
      </p:graphicFrame>
      <p:sp>
        <p:nvSpPr>
          <p:cNvPr id="26" name="テキスト ボックス 25">
            <a:extLst>
              <a:ext uri="{FF2B5EF4-FFF2-40B4-BE49-F238E27FC236}">
                <a16:creationId xmlns:a16="http://schemas.microsoft.com/office/drawing/2014/main" id="{14D9925C-7446-4CCD-BB68-9DFB8941BC1A}"/>
              </a:ext>
            </a:extLst>
          </p:cNvPr>
          <p:cNvSpPr txBox="1"/>
          <p:nvPr/>
        </p:nvSpPr>
        <p:spPr>
          <a:xfrm>
            <a:off x="1637423" y="858544"/>
            <a:ext cx="3662686" cy="369332"/>
          </a:xfrm>
          <a:prstGeom prst="rect">
            <a:avLst/>
          </a:prstGeom>
          <a:noFill/>
        </p:spPr>
        <p:txBody>
          <a:bodyPr wrap="square" rtlCol="0">
            <a:spAutoFit/>
          </a:bodyPr>
          <a:lstStyle/>
          <a:p>
            <a:pPr algn="ctr"/>
            <a:r>
              <a:rPr lang="ja-JP" altLang="en-US" b="1" dirty="0">
                <a:latin typeface="BIZ UDP明朝 Medium" panose="02020500000000000000" pitchFamily="18" charset="-128"/>
                <a:ea typeface="BIZ UDP明朝 Medium" panose="02020500000000000000" pitchFamily="18" charset="-128"/>
              </a:rPr>
              <a:t>補助金・助成金・給付金の違い</a:t>
            </a:r>
          </a:p>
        </p:txBody>
      </p:sp>
      <p:graphicFrame>
        <p:nvGraphicFramePr>
          <p:cNvPr id="3" name="表 2">
            <a:extLst>
              <a:ext uri="{FF2B5EF4-FFF2-40B4-BE49-F238E27FC236}">
                <a16:creationId xmlns:a16="http://schemas.microsoft.com/office/drawing/2014/main" id="{0A7643F4-D4AD-49C6-B2E7-851067109070}"/>
              </a:ext>
            </a:extLst>
          </p:cNvPr>
          <p:cNvGraphicFramePr>
            <a:graphicFrameLocks noGrp="1"/>
          </p:cNvGraphicFramePr>
          <p:nvPr/>
        </p:nvGraphicFramePr>
        <p:xfrm>
          <a:off x="574515" y="4747672"/>
          <a:ext cx="5842160" cy="900000"/>
        </p:xfrm>
        <a:graphic>
          <a:graphicData uri="http://schemas.openxmlformats.org/drawingml/2006/table">
            <a:tbl>
              <a:tblPr>
                <a:tableStyleId>{5DA37D80-6434-44D0-A028-1B22A696006F}</a:tableStyleId>
              </a:tblPr>
              <a:tblGrid>
                <a:gridCol w="1015267">
                  <a:extLst>
                    <a:ext uri="{9D8B030D-6E8A-4147-A177-3AD203B41FA5}">
                      <a16:colId xmlns:a16="http://schemas.microsoft.com/office/drawing/2014/main" val="221560458"/>
                    </a:ext>
                  </a:extLst>
                </a:gridCol>
                <a:gridCol w="2046387">
                  <a:extLst>
                    <a:ext uri="{9D8B030D-6E8A-4147-A177-3AD203B41FA5}">
                      <a16:colId xmlns:a16="http://schemas.microsoft.com/office/drawing/2014/main" val="3593118977"/>
                    </a:ext>
                  </a:extLst>
                </a:gridCol>
                <a:gridCol w="2780506">
                  <a:extLst>
                    <a:ext uri="{9D8B030D-6E8A-4147-A177-3AD203B41FA5}">
                      <a16:colId xmlns:a16="http://schemas.microsoft.com/office/drawing/2014/main" val="1004041897"/>
                    </a:ext>
                  </a:extLst>
                </a:gridCol>
              </a:tblGrid>
              <a:tr h="225000">
                <a:tc rowSpan="4">
                  <a:txBody>
                    <a:bodyPr/>
                    <a:lstStyle/>
                    <a:p>
                      <a:pPr algn="ctr"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第</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９</a:t>
                      </a: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回</a:t>
                      </a:r>
                      <a:endParaRPr lang="en-US" altLang="zh-TW" sz="1000" u="none" strike="noStrike" dirty="0">
                        <a:solidFill>
                          <a:schemeClr val="tx1"/>
                        </a:solidFill>
                        <a:effectLst/>
                        <a:latin typeface="BIZ UDP明朝 Medium" panose="02020500000000000000" pitchFamily="18" charset="-128"/>
                        <a:ea typeface="BIZ UDP明朝 Medium" panose="02020500000000000000" pitchFamily="18" charset="-128"/>
                      </a:endParaRPr>
                    </a:p>
                    <a:p>
                      <a:pPr algn="ctr"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受付締切分</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6">
                        <a:lumMod val="20000"/>
                        <a:lumOff val="80000"/>
                      </a:schemeClr>
                    </a:solidFill>
                  </a:tcPr>
                </a:tc>
                <a:tc>
                  <a:txBody>
                    <a:bodyPr/>
                    <a:lstStyle/>
                    <a:p>
                      <a:r>
                        <a:rPr lang="zh-TW" altLang="en-US" sz="1000" dirty="0">
                          <a:latin typeface="BIZ UDP明朝 Medium" panose="02020500000000000000" pitchFamily="18" charset="-128"/>
                          <a:ea typeface="BIZ UDP明朝 Medium" panose="02020500000000000000" pitchFamily="18" charset="-128"/>
                        </a:rPr>
                        <a:t>申請受付締切日</a:t>
                      </a:r>
                    </a:p>
                  </a:txBody>
                  <a:tcPr marL="72000" marR="72000" marT="36000" marB="36000" anchor="ctr">
                    <a:solidFill>
                      <a:schemeClr val="accent4">
                        <a:lumMod val="20000"/>
                        <a:lumOff val="80000"/>
                      </a:schemeClr>
                    </a:solidFill>
                  </a:tcPr>
                </a:tc>
                <a:tc>
                  <a:txBody>
                    <a:bodyPr/>
                    <a:lstStyle/>
                    <a:p>
                      <a:r>
                        <a:rPr lang="en-US" altLang="ja-JP" sz="1000" dirty="0">
                          <a:latin typeface="BIZ UDP明朝 Medium" panose="02020500000000000000" pitchFamily="18" charset="-128"/>
                          <a:ea typeface="BIZ UDP明朝 Medium" panose="02020500000000000000" pitchFamily="18" charset="-128"/>
                        </a:rPr>
                        <a:t>202</a:t>
                      </a:r>
                      <a:r>
                        <a:rPr lang="ja-JP" altLang="en-US" sz="1000" dirty="0">
                          <a:latin typeface="BIZ UDP明朝 Medium" panose="02020500000000000000" pitchFamily="18" charset="-128"/>
                          <a:ea typeface="BIZ UDP明朝 Medium" panose="02020500000000000000" pitchFamily="18" charset="-128"/>
                        </a:rPr>
                        <a:t>２年９月中旬</a:t>
                      </a:r>
                    </a:p>
                  </a:txBody>
                  <a:tcPr marL="72000" marR="72000" marT="36000" marB="36000" anchor="ctr">
                    <a:solidFill>
                      <a:schemeClr val="accent4">
                        <a:lumMod val="20000"/>
                        <a:lumOff val="80000"/>
                      </a:schemeClr>
                    </a:solidFill>
                  </a:tcPr>
                </a:tc>
                <a:extLst>
                  <a:ext uri="{0D108BD9-81ED-4DB2-BD59-A6C34878D82A}">
                    <a16:rowId xmlns:a16="http://schemas.microsoft.com/office/drawing/2014/main" val="4182559346"/>
                  </a:ext>
                </a:extLst>
              </a:tr>
              <a:tr h="225000">
                <a:tc vMerge="1">
                  <a:txBody>
                    <a:bodyPr/>
                    <a:lstStyle/>
                    <a:p>
                      <a:endParaRPr kumimoji="1" lang="ja-JP" altLang="en-US"/>
                    </a:p>
                  </a:txBody>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事業支援計画書交付の受付締切</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1">
                        <a:lumMod val="20000"/>
                        <a:lumOff val="80000"/>
                      </a:schemeClr>
                    </a:solidFill>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２０２２年９月上旬</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B w="38100" cap="flat" cmpd="sng" algn="ctr">
                      <a:solidFill>
                        <a:srgbClr val="FF993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0402010"/>
                  </a:ext>
                </a:extLst>
              </a:tr>
              <a:tr h="225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事業実施期間</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R w="38100" cap="flat" cmpd="sng" algn="ctr">
                      <a:solidFill>
                        <a:srgbClr val="FF9933"/>
                      </a:solidFill>
                      <a:prstDash val="solid"/>
                      <a:round/>
                      <a:headEnd type="none" w="med" len="med"/>
                      <a:tailEnd type="none" w="med" len="med"/>
                    </a:lnR>
                    <a:solidFill>
                      <a:schemeClr val="accent2">
                        <a:lumMod val="20000"/>
                        <a:lumOff val="80000"/>
                      </a:schemeClr>
                    </a:solidFill>
                  </a:tcPr>
                </a:tc>
                <a:tc rowSpan="2">
                  <a:txBody>
                    <a:bodyPr/>
                    <a:lstStyle/>
                    <a:p>
                      <a:pPr algn="l" fontAlgn="ct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第</a:t>
                      </a:r>
                      <a:r>
                        <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rPr>
                        <a:t>9</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回申請受付締切日が確定しましたら</a:t>
                      </a:r>
                      <a:endPar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endParaRPr>
                    </a:p>
                    <a:p>
                      <a:pPr algn="l" fontAlgn="ct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掲載します</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4223424"/>
                  </a:ext>
                </a:extLst>
              </a:tr>
              <a:tr h="225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実績報告書提出期限</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R w="38100" cap="flat" cmpd="sng" algn="ctr">
                      <a:solidFill>
                        <a:srgbClr val="FF9933"/>
                      </a:solidFill>
                      <a:prstDash val="solid"/>
                      <a:round/>
                      <a:headEnd type="none" w="med" len="med"/>
                      <a:tailEnd type="none" w="med" len="med"/>
                    </a:lnR>
                    <a:solidFill>
                      <a:schemeClr val="bg2"/>
                    </a:solidFill>
                  </a:tcPr>
                </a:tc>
                <a:tc vMerge="1">
                  <a:txBody>
                    <a:bodyPr/>
                    <a:lstStyle/>
                    <a:p>
                      <a:pPr algn="l" fontAlgn="ct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bg1"/>
                    </a:solidFill>
                  </a:tcPr>
                </a:tc>
                <a:extLst>
                  <a:ext uri="{0D108BD9-81ED-4DB2-BD59-A6C34878D82A}">
                    <a16:rowId xmlns:a16="http://schemas.microsoft.com/office/drawing/2014/main" val="1419240468"/>
                  </a:ext>
                </a:extLst>
              </a:tr>
            </a:tbl>
          </a:graphicData>
        </a:graphic>
      </p:graphicFrame>
      <p:graphicFrame>
        <p:nvGraphicFramePr>
          <p:cNvPr id="30" name="表 29">
            <a:extLst>
              <a:ext uri="{FF2B5EF4-FFF2-40B4-BE49-F238E27FC236}">
                <a16:creationId xmlns:a16="http://schemas.microsoft.com/office/drawing/2014/main" id="{5BA65BA3-DC0D-441C-BE21-1B37A9B225DB}"/>
              </a:ext>
            </a:extLst>
          </p:cNvPr>
          <p:cNvGraphicFramePr>
            <a:graphicFrameLocks noGrp="1"/>
          </p:cNvGraphicFramePr>
          <p:nvPr/>
        </p:nvGraphicFramePr>
        <p:xfrm>
          <a:off x="574515" y="5747849"/>
          <a:ext cx="5842160" cy="900000"/>
        </p:xfrm>
        <a:graphic>
          <a:graphicData uri="http://schemas.openxmlformats.org/drawingml/2006/table">
            <a:tbl>
              <a:tblPr>
                <a:tableStyleId>{5DA37D80-6434-44D0-A028-1B22A696006F}</a:tableStyleId>
              </a:tblPr>
              <a:tblGrid>
                <a:gridCol w="1015267">
                  <a:extLst>
                    <a:ext uri="{9D8B030D-6E8A-4147-A177-3AD203B41FA5}">
                      <a16:colId xmlns:a16="http://schemas.microsoft.com/office/drawing/2014/main" val="221560458"/>
                    </a:ext>
                  </a:extLst>
                </a:gridCol>
                <a:gridCol w="2048768">
                  <a:extLst>
                    <a:ext uri="{9D8B030D-6E8A-4147-A177-3AD203B41FA5}">
                      <a16:colId xmlns:a16="http://schemas.microsoft.com/office/drawing/2014/main" val="3593118977"/>
                    </a:ext>
                  </a:extLst>
                </a:gridCol>
                <a:gridCol w="2778125">
                  <a:extLst>
                    <a:ext uri="{9D8B030D-6E8A-4147-A177-3AD203B41FA5}">
                      <a16:colId xmlns:a16="http://schemas.microsoft.com/office/drawing/2014/main" val="1004041897"/>
                    </a:ext>
                  </a:extLst>
                </a:gridCol>
              </a:tblGrid>
              <a:tr h="225000">
                <a:tc rowSpan="4">
                  <a:txBody>
                    <a:bodyPr/>
                    <a:lstStyle/>
                    <a:p>
                      <a:pPr algn="ctr"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第</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１０</a:t>
                      </a: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回</a:t>
                      </a:r>
                      <a:endParaRPr lang="en-US" altLang="zh-TW" sz="1000" u="none" strike="noStrike" dirty="0">
                        <a:solidFill>
                          <a:schemeClr val="tx1"/>
                        </a:solidFill>
                        <a:effectLst/>
                        <a:latin typeface="BIZ UDP明朝 Medium" panose="02020500000000000000" pitchFamily="18" charset="-128"/>
                        <a:ea typeface="BIZ UDP明朝 Medium" panose="02020500000000000000" pitchFamily="18" charset="-128"/>
                      </a:endParaRPr>
                    </a:p>
                    <a:p>
                      <a:pPr algn="ctr"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受付締切分</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6">
                        <a:lumMod val="20000"/>
                        <a:lumOff val="80000"/>
                      </a:schemeClr>
                    </a:solidFill>
                  </a:tcPr>
                </a:tc>
                <a:tc>
                  <a:txBody>
                    <a:bodyPr/>
                    <a:lstStyle/>
                    <a:p>
                      <a:r>
                        <a:rPr lang="zh-TW" altLang="en-US" sz="1000" dirty="0">
                          <a:latin typeface="BIZ UDP明朝 Medium" panose="02020500000000000000" pitchFamily="18" charset="-128"/>
                          <a:ea typeface="BIZ UDP明朝 Medium" panose="02020500000000000000" pitchFamily="18" charset="-128"/>
                        </a:rPr>
                        <a:t>申請受付締切日</a:t>
                      </a:r>
                    </a:p>
                  </a:txBody>
                  <a:tcPr marL="72000" marR="72000" marT="36000" marB="36000" anchor="ctr">
                    <a:solidFill>
                      <a:schemeClr val="accent4">
                        <a:lumMod val="20000"/>
                        <a:lumOff val="80000"/>
                      </a:schemeClr>
                    </a:solidFill>
                  </a:tcPr>
                </a:tc>
                <a:tc>
                  <a:txBody>
                    <a:bodyPr/>
                    <a:lstStyle/>
                    <a:p>
                      <a:r>
                        <a:rPr lang="en-US" altLang="ja-JP" sz="1000" dirty="0">
                          <a:latin typeface="BIZ UDP明朝 Medium" panose="02020500000000000000" pitchFamily="18" charset="-128"/>
                          <a:ea typeface="BIZ UDP明朝 Medium" panose="02020500000000000000" pitchFamily="18" charset="-128"/>
                        </a:rPr>
                        <a:t>202</a:t>
                      </a:r>
                      <a:r>
                        <a:rPr lang="ja-JP" altLang="en-US" sz="1000" dirty="0">
                          <a:latin typeface="BIZ UDP明朝 Medium" panose="02020500000000000000" pitchFamily="18" charset="-128"/>
                          <a:ea typeface="BIZ UDP明朝 Medium" panose="02020500000000000000" pitchFamily="18" charset="-128"/>
                        </a:rPr>
                        <a:t>２年１２月上旬</a:t>
                      </a:r>
                    </a:p>
                  </a:txBody>
                  <a:tcPr marL="72000" marR="72000" marT="36000" marB="36000" anchor="ctr">
                    <a:solidFill>
                      <a:schemeClr val="accent4">
                        <a:lumMod val="20000"/>
                        <a:lumOff val="80000"/>
                      </a:schemeClr>
                    </a:solidFill>
                  </a:tcPr>
                </a:tc>
                <a:extLst>
                  <a:ext uri="{0D108BD9-81ED-4DB2-BD59-A6C34878D82A}">
                    <a16:rowId xmlns:a16="http://schemas.microsoft.com/office/drawing/2014/main" val="4182559346"/>
                  </a:ext>
                </a:extLst>
              </a:tr>
              <a:tr h="225000">
                <a:tc vMerge="1">
                  <a:txBody>
                    <a:bodyPr/>
                    <a:lstStyle/>
                    <a:p>
                      <a:endParaRPr kumimoji="1" lang="ja-JP" altLang="en-US"/>
                    </a:p>
                  </a:txBody>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事業支援計画書交付の受付締切</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1">
                        <a:lumMod val="20000"/>
                        <a:lumOff val="80000"/>
                      </a:schemeClr>
                    </a:solidFill>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２０２２年</a:t>
                      </a:r>
                      <a:r>
                        <a:rPr lang="en-US" altLang="ja-JP" sz="1000" b="0" u="none" strike="noStrike" dirty="0">
                          <a:solidFill>
                            <a:schemeClr val="tx1"/>
                          </a:solidFill>
                          <a:effectLst/>
                          <a:latin typeface="BIZ UDP明朝 Medium" panose="02020500000000000000" pitchFamily="18" charset="-128"/>
                          <a:ea typeface="BIZ UDP明朝 Medium" panose="02020500000000000000" pitchFamily="18" charset="-128"/>
                        </a:rPr>
                        <a:t>12</a:t>
                      </a: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月上旬</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B w="38100" cap="flat" cmpd="sng" algn="ctr">
                      <a:solidFill>
                        <a:srgbClr val="FF993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0402010"/>
                  </a:ext>
                </a:extLst>
              </a:tr>
              <a:tr h="225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事業実施期間</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R w="38100" cap="flat" cmpd="sng" algn="ctr">
                      <a:solidFill>
                        <a:srgbClr val="FF9933"/>
                      </a:solidFill>
                      <a:prstDash val="solid"/>
                      <a:round/>
                      <a:headEnd type="none" w="med" len="med"/>
                      <a:tailEnd type="none" w="med" len="med"/>
                    </a:lnR>
                    <a:solidFill>
                      <a:schemeClr val="accent2">
                        <a:lumMod val="20000"/>
                        <a:lumOff val="80000"/>
                      </a:schemeClr>
                    </a:solidFill>
                  </a:tcPr>
                </a:tc>
                <a:tc rowSpan="2">
                  <a:txBody>
                    <a:bodyPr/>
                    <a:lstStyle/>
                    <a:p>
                      <a:pPr algn="l" fontAlgn="ct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第１０回申請受付締切日が確定しましたら</a:t>
                      </a:r>
                      <a:endPar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endParaRPr>
                    </a:p>
                    <a:p>
                      <a:pPr algn="l" fontAlgn="ct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掲載します</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solidFill>
                  </a:tcPr>
                </a:tc>
                <a:extLst>
                  <a:ext uri="{0D108BD9-81ED-4DB2-BD59-A6C34878D82A}">
                    <a16:rowId xmlns:a16="http://schemas.microsoft.com/office/drawing/2014/main" val="2624223424"/>
                  </a:ext>
                </a:extLst>
              </a:tr>
              <a:tr h="225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実績報告書提出期限</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R w="38100" cap="flat" cmpd="sng" algn="ctr">
                      <a:solidFill>
                        <a:srgbClr val="FF9933"/>
                      </a:solidFill>
                      <a:prstDash val="solid"/>
                      <a:round/>
                      <a:headEnd type="none" w="med" len="med"/>
                      <a:tailEnd type="none" w="med" len="med"/>
                    </a:lnR>
                    <a:solidFill>
                      <a:schemeClr val="bg2"/>
                    </a:solidFill>
                  </a:tcPr>
                </a:tc>
                <a:tc vMerge="1">
                  <a:txBody>
                    <a:bodyPr/>
                    <a:lstStyle/>
                    <a:p>
                      <a:pPr algn="l" fontAlgn="ct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bg1"/>
                    </a:solidFill>
                  </a:tcPr>
                </a:tc>
                <a:extLst>
                  <a:ext uri="{0D108BD9-81ED-4DB2-BD59-A6C34878D82A}">
                    <a16:rowId xmlns:a16="http://schemas.microsoft.com/office/drawing/2014/main" val="1419240468"/>
                  </a:ext>
                </a:extLst>
              </a:tr>
            </a:tbl>
          </a:graphicData>
        </a:graphic>
      </p:graphicFrame>
      <p:graphicFrame>
        <p:nvGraphicFramePr>
          <p:cNvPr id="31" name="表 30">
            <a:extLst>
              <a:ext uri="{FF2B5EF4-FFF2-40B4-BE49-F238E27FC236}">
                <a16:creationId xmlns:a16="http://schemas.microsoft.com/office/drawing/2014/main" id="{ED04C715-7995-4E9F-8E7B-3124B30D2305}"/>
              </a:ext>
            </a:extLst>
          </p:cNvPr>
          <p:cNvGraphicFramePr>
            <a:graphicFrameLocks noGrp="1"/>
          </p:cNvGraphicFramePr>
          <p:nvPr/>
        </p:nvGraphicFramePr>
        <p:xfrm>
          <a:off x="574515" y="6748026"/>
          <a:ext cx="5842160" cy="900000"/>
        </p:xfrm>
        <a:graphic>
          <a:graphicData uri="http://schemas.openxmlformats.org/drawingml/2006/table">
            <a:tbl>
              <a:tblPr>
                <a:tableStyleId>{5DA37D80-6434-44D0-A028-1B22A696006F}</a:tableStyleId>
              </a:tblPr>
              <a:tblGrid>
                <a:gridCol w="1015267">
                  <a:extLst>
                    <a:ext uri="{9D8B030D-6E8A-4147-A177-3AD203B41FA5}">
                      <a16:colId xmlns:a16="http://schemas.microsoft.com/office/drawing/2014/main" val="221560458"/>
                    </a:ext>
                  </a:extLst>
                </a:gridCol>
                <a:gridCol w="2053531">
                  <a:extLst>
                    <a:ext uri="{9D8B030D-6E8A-4147-A177-3AD203B41FA5}">
                      <a16:colId xmlns:a16="http://schemas.microsoft.com/office/drawing/2014/main" val="3593118977"/>
                    </a:ext>
                  </a:extLst>
                </a:gridCol>
                <a:gridCol w="2773362">
                  <a:extLst>
                    <a:ext uri="{9D8B030D-6E8A-4147-A177-3AD203B41FA5}">
                      <a16:colId xmlns:a16="http://schemas.microsoft.com/office/drawing/2014/main" val="1004041897"/>
                    </a:ext>
                  </a:extLst>
                </a:gridCol>
              </a:tblGrid>
              <a:tr h="225000">
                <a:tc rowSpan="4">
                  <a:txBody>
                    <a:bodyPr/>
                    <a:lstStyle/>
                    <a:p>
                      <a:pPr algn="ctr"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第</a:t>
                      </a: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１１</a:t>
                      </a: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回</a:t>
                      </a:r>
                      <a:endParaRPr lang="en-US" altLang="zh-TW" sz="1000" u="none" strike="noStrike" dirty="0">
                        <a:solidFill>
                          <a:schemeClr val="tx1"/>
                        </a:solidFill>
                        <a:effectLst/>
                        <a:latin typeface="BIZ UDP明朝 Medium" panose="02020500000000000000" pitchFamily="18" charset="-128"/>
                        <a:ea typeface="BIZ UDP明朝 Medium" panose="02020500000000000000" pitchFamily="18" charset="-128"/>
                      </a:endParaRPr>
                    </a:p>
                    <a:p>
                      <a:pPr algn="ctr"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受付締切分</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6">
                        <a:lumMod val="20000"/>
                        <a:lumOff val="80000"/>
                      </a:schemeClr>
                    </a:solidFill>
                  </a:tcPr>
                </a:tc>
                <a:tc>
                  <a:txBody>
                    <a:bodyPr/>
                    <a:lstStyle/>
                    <a:p>
                      <a:r>
                        <a:rPr lang="zh-TW" altLang="en-US" sz="1000" dirty="0">
                          <a:latin typeface="BIZ UDP明朝 Medium" panose="02020500000000000000" pitchFamily="18" charset="-128"/>
                          <a:ea typeface="BIZ UDP明朝 Medium" panose="02020500000000000000" pitchFamily="18" charset="-128"/>
                        </a:rPr>
                        <a:t>申請受付締切日</a:t>
                      </a:r>
                    </a:p>
                  </a:txBody>
                  <a:tcPr marL="72000" marR="72000" marT="36000" marB="36000" anchor="ctr">
                    <a:solidFill>
                      <a:schemeClr val="accent4">
                        <a:lumMod val="20000"/>
                        <a:lumOff val="80000"/>
                      </a:schemeClr>
                    </a:solidFill>
                  </a:tcPr>
                </a:tc>
                <a:tc>
                  <a:txBody>
                    <a:bodyPr/>
                    <a:lstStyle/>
                    <a:p>
                      <a:r>
                        <a:rPr lang="en-US" altLang="ja-JP" sz="1000" dirty="0">
                          <a:latin typeface="BIZ UDP明朝 Medium" panose="02020500000000000000" pitchFamily="18" charset="-128"/>
                          <a:ea typeface="BIZ UDP明朝 Medium" panose="02020500000000000000" pitchFamily="18" charset="-128"/>
                        </a:rPr>
                        <a:t>202</a:t>
                      </a:r>
                      <a:r>
                        <a:rPr lang="ja-JP" altLang="en-US" sz="1000" dirty="0">
                          <a:latin typeface="BIZ UDP明朝 Medium" panose="02020500000000000000" pitchFamily="18" charset="-128"/>
                          <a:ea typeface="BIZ UDP明朝 Medium" panose="02020500000000000000" pitchFamily="18" charset="-128"/>
                        </a:rPr>
                        <a:t>３年２月下旬</a:t>
                      </a:r>
                    </a:p>
                  </a:txBody>
                  <a:tcPr marL="72000" marR="72000" marT="36000" marB="36000" anchor="ctr">
                    <a:solidFill>
                      <a:schemeClr val="accent4">
                        <a:lumMod val="20000"/>
                        <a:lumOff val="80000"/>
                      </a:schemeClr>
                    </a:solidFill>
                  </a:tcPr>
                </a:tc>
                <a:extLst>
                  <a:ext uri="{0D108BD9-81ED-4DB2-BD59-A6C34878D82A}">
                    <a16:rowId xmlns:a16="http://schemas.microsoft.com/office/drawing/2014/main" val="4182559346"/>
                  </a:ext>
                </a:extLst>
              </a:tr>
              <a:tr h="225000">
                <a:tc vMerge="1">
                  <a:txBody>
                    <a:bodyPr/>
                    <a:lstStyle/>
                    <a:p>
                      <a:endParaRPr kumimoji="1" lang="ja-JP" altLang="en-US"/>
                    </a:p>
                  </a:txBody>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事業支援計画書交付の受付締切</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accent1">
                        <a:lumMod val="20000"/>
                        <a:lumOff val="80000"/>
                      </a:schemeClr>
                    </a:solidFill>
                  </a:tcPr>
                </a:tc>
                <a:tc>
                  <a:txBody>
                    <a:bodyPr/>
                    <a:lstStyle/>
                    <a:p>
                      <a:pPr algn="l" fontAlgn="ctr"/>
                      <a:r>
                        <a:rPr lang="ja-JP" altLang="en-US" sz="1000" b="0" u="none" strike="noStrike" dirty="0">
                          <a:solidFill>
                            <a:schemeClr val="tx1"/>
                          </a:solidFill>
                          <a:effectLst/>
                          <a:latin typeface="BIZ UDP明朝 Medium" panose="02020500000000000000" pitchFamily="18" charset="-128"/>
                          <a:ea typeface="BIZ UDP明朝 Medium" panose="02020500000000000000" pitchFamily="18" charset="-128"/>
                        </a:rPr>
                        <a:t>２０２３年２月中旬</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B w="38100" cap="flat" cmpd="sng" algn="ctr">
                      <a:solidFill>
                        <a:srgbClr val="FF993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0402010"/>
                  </a:ext>
                </a:extLst>
              </a:tr>
              <a:tr h="225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事業実施期間</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R w="38100" cap="flat" cmpd="sng" algn="ctr">
                      <a:solidFill>
                        <a:srgbClr val="FF9933"/>
                      </a:solidFill>
                      <a:prstDash val="solid"/>
                      <a:round/>
                      <a:headEnd type="none" w="med" len="med"/>
                      <a:tailEnd type="none" w="med" len="med"/>
                    </a:lnR>
                    <a:solidFill>
                      <a:schemeClr val="accent2">
                        <a:lumMod val="20000"/>
                        <a:lumOff val="80000"/>
                      </a:schemeClr>
                    </a:solidFill>
                  </a:tcPr>
                </a:tc>
                <a:tc rowSpan="2">
                  <a:txBody>
                    <a:bodyPr/>
                    <a:lstStyle/>
                    <a:p>
                      <a:pPr algn="l" fontAlgn="ct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第１１回申請受付締切日が確定しましたら</a:t>
                      </a:r>
                      <a:endParaRPr lang="en-US" altLang="ja-JP" sz="1000" u="none" strike="noStrike" dirty="0">
                        <a:solidFill>
                          <a:schemeClr val="tx1"/>
                        </a:solidFill>
                        <a:effectLst/>
                        <a:latin typeface="BIZ UDP明朝 Medium" panose="02020500000000000000" pitchFamily="18" charset="-128"/>
                        <a:ea typeface="BIZ UDP明朝 Medium" panose="02020500000000000000" pitchFamily="18" charset="-128"/>
                      </a:endParaRPr>
                    </a:p>
                    <a:p>
                      <a:pPr algn="l" fontAlgn="ctr"/>
                      <a:r>
                        <a:rPr lang="ja-JP" altLang="en-US" sz="1000" u="none" strike="noStrike" dirty="0">
                          <a:solidFill>
                            <a:schemeClr val="tx1"/>
                          </a:solidFill>
                          <a:effectLst/>
                          <a:latin typeface="BIZ UDP明朝 Medium" panose="02020500000000000000" pitchFamily="18" charset="-128"/>
                          <a:ea typeface="BIZ UDP明朝 Medium" panose="02020500000000000000" pitchFamily="18" charset="-128"/>
                        </a:rPr>
                        <a:t>掲載します</a:t>
                      </a: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solidFill>
                  </a:tcPr>
                </a:tc>
                <a:extLst>
                  <a:ext uri="{0D108BD9-81ED-4DB2-BD59-A6C34878D82A}">
                    <a16:rowId xmlns:a16="http://schemas.microsoft.com/office/drawing/2014/main" val="2624223424"/>
                  </a:ext>
                </a:extLst>
              </a:tr>
              <a:tr h="225000">
                <a:tc vMerge="1">
                  <a:txBody>
                    <a:bodyPr/>
                    <a:lstStyle/>
                    <a:p>
                      <a:endParaRPr kumimoji="1" lang="ja-JP" altLang="en-US"/>
                    </a:p>
                  </a:txBody>
                  <a:tcPr/>
                </a:tc>
                <a:tc>
                  <a:txBody>
                    <a:bodyPr/>
                    <a:lstStyle/>
                    <a:p>
                      <a:pPr algn="l" fontAlgn="ctr"/>
                      <a:r>
                        <a:rPr lang="zh-TW" altLang="en-US" sz="1000" u="none" strike="noStrike" dirty="0">
                          <a:solidFill>
                            <a:schemeClr val="tx1"/>
                          </a:solidFill>
                          <a:effectLst/>
                          <a:latin typeface="BIZ UDP明朝 Medium" panose="02020500000000000000" pitchFamily="18" charset="-128"/>
                          <a:ea typeface="BIZ UDP明朝 Medium" panose="02020500000000000000" pitchFamily="18" charset="-128"/>
                        </a:rPr>
                        <a:t>実績報告書提出期限</a:t>
                      </a:r>
                      <a:endPar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lnR w="38100" cap="flat" cmpd="sng" algn="ctr">
                      <a:solidFill>
                        <a:srgbClr val="FF9933"/>
                      </a:solidFill>
                      <a:prstDash val="solid"/>
                      <a:round/>
                      <a:headEnd type="none" w="med" len="med"/>
                      <a:tailEnd type="none" w="med" len="med"/>
                    </a:lnR>
                    <a:solidFill>
                      <a:schemeClr val="bg2"/>
                    </a:solidFill>
                  </a:tcPr>
                </a:tc>
                <a:tc vMerge="1">
                  <a:txBody>
                    <a:bodyPr/>
                    <a:lstStyle/>
                    <a:p>
                      <a:pPr algn="l" fontAlgn="ctr"/>
                      <a:endPar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72000" marR="72000" marT="36000" marB="36000" anchor="ctr">
                    <a:solidFill>
                      <a:schemeClr val="bg1"/>
                    </a:solidFill>
                  </a:tcPr>
                </a:tc>
                <a:extLst>
                  <a:ext uri="{0D108BD9-81ED-4DB2-BD59-A6C34878D82A}">
                    <a16:rowId xmlns:a16="http://schemas.microsoft.com/office/drawing/2014/main" val="1419240468"/>
                  </a:ext>
                </a:extLst>
              </a:tr>
            </a:tbl>
          </a:graphicData>
        </a:graphic>
      </p:graphicFrame>
      <p:sp>
        <p:nvSpPr>
          <p:cNvPr id="33" name="Slide Number Placeholder 5">
            <a:extLst>
              <a:ext uri="{FF2B5EF4-FFF2-40B4-BE49-F238E27FC236}">
                <a16:creationId xmlns:a16="http://schemas.microsoft.com/office/drawing/2014/main" id="{3A97E24B-D732-402A-8836-0AA4947BFD86}"/>
              </a:ext>
            </a:extLst>
          </p:cNvPr>
          <p:cNvSpPr txBox="1">
            <a:spLocks/>
          </p:cNvSpPr>
          <p:nvPr/>
        </p:nvSpPr>
        <p:spPr>
          <a:xfrm>
            <a:off x="3229266" y="9287850"/>
            <a:ext cx="399469"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u="sng" dirty="0">
                <a:solidFill>
                  <a:schemeClr val="accent2"/>
                </a:solidFill>
                <a:latin typeface="BIZ UDP明朝 Medium" panose="02020500000000000000" pitchFamily="18" charset="-128"/>
                <a:ea typeface="BIZ UDP明朝 Medium" panose="02020500000000000000" pitchFamily="18" charset="-128"/>
              </a:rPr>
              <a:t>１３</a:t>
            </a:r>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75725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324D090C-9965-4175-A312-8D8C6F12DF40}"/>
              </a:ext>
            </a:extLst>
          </p:cNvPr>
          <p:cNvSpPr/>
          <p:nvPr/>
        </p:nvSpPr>
        <p:spPr>
          <a:xfrm>
            <a:off x="325818" y="8025553"/>
            <a:ext cx="6279390" cy="9282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6A496B9-05AB-4943-A537-CCC9411CE648}"/>
              </a:ext>
            </a:extLst>
          </p:cNvPr>
          <p:cNvSpPr/>
          <p:nvPr/>
        </p:nvSpPr>
        <p:spPr>
          <a:xfrm>
            <a:off x="350520" y="952201"/>
            <a:ext cx="6279390" cy="658286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4D1AE230-41F6-4A07-81DC-FD2D1F2B8011}"/>
              </a:ext>
            </a:extLst>
          </p:cNvPr>
          <p:cNvGrpSpPr/>
          <p:nvPr/>
        </p:nvGrpSpPr>
        <p:grpSpPr>
          <a:xfrm>
            <a:off x="546100" y="306083"/>
            <a:ext cx="5961380" cy="2185214"/>
            <a:chOff x="549275" y="3545774"/>
            <a:chExt cx="5961380" cy="2185214"/>
          </a:xfrm>
        </p:grpSpPr>
        <p:sp>
          <p:nvSpPr>
            <p:cNvPr id="26" name="テキスト ボックス 25"/>
            <p:cNvSpPr txBox="1"/>
            <p:nvPr/>
          </p:nvSpPr>
          <p:spPr>
            <a:xfrm>
              <a:off x="549275" y="3545774"/>
              <a:ext cx="5961380" cy="2185214"/>
            </a:xfrm>
            <a:prstGeom prst="rect">
              <a:avLst/>
            </a:prstGeom>
            <a:noFill/>
            <a:ln>
              <a:noFill/>
            </a:ln>
          </p:spPr>
          <p:txBody>
            <a:bodyPr wrap="square" rtlCol="0">
              <a:spAutoFit/>
            </a:bodyPr>
            <a:lstStyle/>
            <a:p>
              <a:pPr algn="ctr">
                <a:spcAft>
                  <a:spcPts val="600"/>
                </a:spcAft>
              </a:pPr>
              <a:endParaRPr lang="en-US" altLang="ja-JP" sz="1400" b="1" kern="1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pPr algn="ctr">
                <a:spcAft>
                  <a:spcPts val="600"/>
                </a:spcAft>
              </a:pPr>
              <a:endParaRPr lang="ja-JP" altLang="ja-JP" sz="14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ctr"/>
              <a:endPar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1400" b="1" kern="100" dirty="0">
                  <a:solidFill>
                    <a:srgbClr val="000000"/>
                  </a:solidFill>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受付時間：</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9:00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12:00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13:00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17:00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（土日祝日、年末年始除く）</a:t>
              </a:r>
              <a:endPar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事務局</a:t>
              </a:r>
              <a:r>
                <a:rPr lang="en-US" altLang="ja-JP"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HP</a:t>
              </a:r>
              <a:r>
                <a:rPr lang="ja-JP" altLang="en-US"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hlinkClick r:id="rId2"/>
                </a:rPr>
                <a:t>https://www.shokokai.or.jp/jizokuka_r1h/</a:t>
              </a:r>
              <a:endPar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endParaRPr lang="en-US" altLang="ja-JP"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endParaRPr lang="en-US" altLang="ja-JP"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ctr"/>
              <a:endParaRPr lang="en-US" altLang="ja-JP" sz="14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endParaRPr lang="en-US" altLang="ja-JP" sz="14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D72F886-8680-44AF-AEB6-A9110C4EEE44}"/>
                </a:ext>
              </a:extLst>
            </p:cNvPr>
            <p:cNvSpPr txBox="1"/>
            <p:nvPr/>
          </p:nvSpPr>
          <p:spPr>
            <a:xfrm>
              <a:off x="939692" y="4008952"/>
              <a:ext cx="1346416" cy="310341"/>
            </a:xfrm>
            <a:prstGeom prst="rect">
              <a:avLst/>
            </a:prstGeom>
            <a:solidFill>
              <a:srgbClr val="0070C0"/>
            </a:solidFill>
          </p:spPr>
          <p:txBody>
            <a:bodyPr wrap="square" rtlCol="0" anchor="b">
              <a:spAutoFit/>
            </a:bodyPr>
            <a:lstStyle/>
            <a:p>
              <a:pPr algn="ctr">
                <a:lnSpc>
                  <a:spcPts val="1700"/>
                </a:lnSpc>
              </a:pPr>
              <a:r>
                <a:rPr lang="ja-JP" altLang="en-US" sz="1600" b="1" dirty="0">
                  <a:solidFill>
                    <a:schemeClr val="bg1"/>
                  </a:solidFill>
                  <a:latin typeface="BIZ UDP明朝 Medium" panose="02020500000000000000" pitchFamily="18" charset="-128"/>
                  <a:ea typeface="BIZ UDP明朝 Medium" panose="02020500000000000000" pitchFamily="18" charset="-128"/>
                </a:rPr>
                <a:t>商工会地区</a:t>
              </a:r>
              <a:endParaRPr lang="ja-JP" altLang="en-US" sz="1200" dirty="0">
                <a:solidFill>
                  <a:schemeClr val="bg1"/>
                </a:solidFill>
                <a:latin typeface="BIZ UDP明朝 Medium" panose="02020500000000000000" pitchFamily="18" charset="-128"/>
                <a:ea typeface="BIZ UDP明朝 Medium" panose="02020500000000000000" pitchFamily="18" charset="-128"/>
              </a:endParaRPr>
            </a:p>
          </p:txBody>
        </p:sp>
      </p:grpSp>
      <p:cxnSp>
        <p:nvCxnSpPr>
          <p:cNvPr id="6" name="直線コネクタ 5">
            <a:extLst>
              <a:ext uri="{FF2B5EF4-FFF2-40B4-BE49-F238E27FC236}">
                <a16:creationId xmlns:a16="http://schemas.microsoft.com/office/drawing/2014/main" id="{3665E210-371D-4740-BA5B-F68D83C6CAD6}"/>
              </a:ext>
            </a:extLst>
          </p:cNvPr>
          <p:cNvCxnSpPr>
            <a:cxnSpLocks/>
          </p:cNvCxnSpPr>
          <p:nvPr/>
        </p:nvCxnSpPr>
        <p:spPr>
          <a:xfrm>
            <a:off x="549275" y="380492"/>
            <a:ext cx="20091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EBCE241B-D609-4B98-9CB1-B02600917DF4}"/>
              </a:ext>
            </a:extLst>
          </p:cNvPr>
          <p:cNvSpPr txBox="1"/>
          <p:nvPr/>
        </p:nvSpPr>
        <p:spPr>
          <a:xfrm>
            <a:off x="2544153" y="163323"/>
            <a:ext cx="1842720" cy="400110"/>
          </a:xfrm>
          <a:prstGeom prst="rect">
            <a:avLst/>
          </a:prstGeom>
          <a:noFill/>
        </p:spPr>
        <p:txBody>
          <a:bodyPr wrap="square" rtlCol="0">
            <a:spAutoFit/>
          </a:bodyPr>
          <a:lstStyle/>
          <a:p>
            <a:pPr algn="ctr"/>
            <a:r>
              <a:rPr lang="ja-JP" altLang="en-US" sz="2000" b="1" dirty="0">
                <a:latin typeface="BIZ UDP明朝 Medium" panose="02020500000000000000" pitchFamily="18" charset="-128"/>
                <a:ea typeface="BIZ UDP明朝 Medium" panose="02020500000000000000" pitchFamily="18" charset="-128"/>
              </a:rPr>
              <a:t>お問い合わせ</a:t>
            </a:r>
          </a:p>
        </p:txBody>
      </p:sp>
      <p:cxnSp>
        <p:nvCxnSpPr>
          <p:cNvPr id="18" name="直線コネクタ 17">
            <a:extLst>
              <a:ext uri="{FF2B5EF4-FFF2-40B4-BE49-F238E27FC236}">
                <a16:creationId xmlns:a16="http://schemas.microsoft.com/office/drawing/2014/main" id="{3E4A4724-145B-4309-B9A7-B29916188E98}"/>
              </a:ext>
            </a:extLst>
          </p:cNvPr>
          <p:cNvCxnSpPr>
            <a:cxnSpLocks/>
            <a:stCxn id="16" idx="3"/>
          </p:cNvCxnSpPr>
          <p:nvPr/>
        </p:nvCxnSpPr>
        <p:spPr>
          <a:xfrm>
            <a:off x="4386873" y="363378"/>
            <a:ext cx="2029802" cy="1711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73B37B0-F693-40E6-9542-3A2B591278A5}"/>
              </a:ext>
            </a:extLst>
          </p:cNvPr>
          <p:cNvSpPr txBox="1">
            <a:spLocks/>
          </p:cNvSpPr>
          <p:nvPr/>
        </p:nvSpPr>
        <p:spPr>
          <a:xfrm>
            <a:off x="3229266" y="9287850"/>
            <a:ext cx="399469"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u="sng" dirty="0">
                <a:solidFill>
                  <a:schemeClr val="accent2"/>
                </a:solidFill>
                <a:latin typeface="BIZ UDP明朝 Medium" panose="02020500000000000000" pitchFamily="18" charset="-128"/>
                <a:ea typeface="BIZ UDP明朝 Medium" panose="02020500000000000000" pitchFamily="18" charset="-128"/>
              </a:rPr>
              <a:t>１４</a:t>
            </a:r>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
        <p:nvSpPr>
          <p:cNvPr id="13" name="テキスト ボックス 12">
            <a:extLst>
              <a:ext uri="{FF2B5EF4-FFF2-40B4-BE49-F238E27FC236}">
                <a16:creationId xmlns:a16="http://schemas.microsoft.com/office/drawing/2014/main" id="{1A6B6303-CF9D-4E59-A21B-5FF1DC948515}"/>
              </a:ext>
            </a:extLst>
          </p:cNvPr>
          <p:cNvSpPr txBox="1"/>
          <p:nvPr/>
        </p:nvSpPr>
        <p:spPr>
          <a:xfrm>
            <a:off x="940717" y="7849818"/>
            <a:ext cx="1617723" cy="310341"/>
          </a:xfrm>
          <a:prstGeom prst="rect">
            <a:avLst/>
          </a:prstGeom>
          <a:solidFill>
            <a:srgbClr val="00B050"/>
          </a:solidFill>
        </p:spPr>
        <p:txBody>
          <a:bodyPr wrap="square" rtlCol="0" anchor="b">
            <a:spAutoFit/>
          </a:bodyPr>
          <a:lstStyle/>
          <a:p>
            <a:pPr algn="ctr">
              <a:lnSpc>
                <a:spcPts val="1700"/>
              </a:lnSpc>
            </a:pPr>
            <a:r>
              <a:rPr lang="ja-JP" altLang="en-US" sz="1600" b="1" dirty="0">
                <a:solidFill>
                  <a:schemeClr val="bg1"/>
                </a:solidFill>
                <a:latin typeface="BIZ UDP明朝 Medium" panose="02020500000000000000" pitchFamily="18" charset="-128"/>
                <a:ea typeface="BIZ UDP明朝 Medium" panose="02020500000000000000" pitchFamily="18" charset="-128"/>
              </a:rPr>
              <a:t>商工会議所地区</a:t>
            </a:r>
            <a:endParaRPr lang="ja-JP" altLang="en-US" sz="1200" dirty="0">
              <a:solidFill>
                <a:schemeClr val="bg1"/>
              </a:solidFill>
              <a:latin typeface="BIZ UDP明朝 Medium" panose="02020500000000000000" pitchFamily="18" charset="-128"/>
              <a:ea typeface="BIZ UDP明朝 Medium" panose="02020500000000000000" pitchFamily="18" charset="-128"/>
            </a:endParaRPr>
          </a:p>
        </p:txBody>
      </p:sp>
      <p:sp>
        <p:nvSpPr>
          <p:cNvPr id="15" name="テキスト ボックス 14">
            <a:extLst>
              <a:ext uri="{FF2B5EF4-FFF2-40B4-BE49-F238E27FC236}">
                <a16:creationId xmlns:a16="http://schemas.microsoft.com/office/drawing/2014/main" id="{1DE77552-7DB5-416D-8725-52BE47143B38}"/>
              </a:ext>
            </a:extLst>
          </p:cNvPr>
          <p:cNvSpPr txBox="1"/>
          <p:nvPr/>
        </p:nvSpPr>
        <p:spPr>
          <a:xfrm>
            <a:off x="495300" y="7923829"/>
            <a:ext cx="5867400" cy="1231106"/>
          </a:xfrm>
          <a:prstGeom prst="rect">
            <a:avLst/>
          </a:prstGeom>
          <a:noFill/>
        </p:spPr>
        <p:txBody>
          <a:bodyPr wrap="square">
            <a:spAutoFit/>
          </a:bodyPr>
          <a:lstStyle/>
          <a:p>
            <a:pPr algn="ctr"/>
            <a:endParaRPr lang="ja-JP" altLang="ja-JP" sz="14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電話番号：</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０３－</a:t>
            </a:r>
            <a:r>
              <a:rPr lang="ja-JP" altLang="en-US"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６６３２</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１５０２</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（商工会議所地区　補助金事務局）</a:t>
            </a:r>
            <a:endParaRPr lang="ja-JP" altLang="ja-JP" sz="14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受付時間：</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9:00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12:00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13:00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17:</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０</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0</a:t>
            </a:r>
            <a:r>
              <a:rPr lang="ja-JP"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（土日祝日、年末年始除く）</a:t>
            </a:r>
            <a:endPar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事務局</a:t>
            </a:r>
            <a:r>
              <a:rPr lang="en-US" altLang="ja-JP"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HP</a:t>
            </a:r>
            <a:r>
              <a:rPr lang="ja-JP" altLang="en-US" sz="1400" b="1"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hlinkClick r:id="rId3"/>
              </a:rPr>
              <a:t>https://r3.jizokukahojokin.info/</a:t>
            </a:r>
            <a:endParaRPr lang="en-US" altLang="ja-JP" sz="1400" kern="100" dirty="0">
              <a:solidFill>
                <a:srgbClr val="00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C83B3390-9683-4C32-BE73-05D18F6DC78F}"/>
              </a:ext>
            </a:extLst>
          </p:cNvPr>
          <p:cNvGraphicFramePr>
            <a:graphicFrameLocks noGrp="1"/>
          </p:cNvGraphicFramePr>
          <p:nvPr>
            <p:extLst>
              <p:ext uri="{D42A27DB-BD31-4B8C-83A1-F6EECF244321}">
                <p14:modId xmlns:p14="http://schemas.microsoft.com/office/powerpoint/2010/main" val="1754133087"/>
              </p:ext>
            </p:extLst>
          </p:nvPr>
        </p:nvGraphicFramePr>
        <p:xfrm>
          <a:off x="423670" y="2092006"/>
          <a:ext cx="2968690" cy="4864571"/>
        </p:xfrm>
        <a:graphic>
          <a:graphicData uri="http://schemas.openxmlformats.org/drawingml/2006/table">
            <a:tbl>
              <a:tblPr bandRow="1">
                <a:tableStyleId>{8799B23B-EC83-4686-B30A-512413B5E67A}</a:tableStyleId>
              </a:tblPr>
              <a:tblGrid>
                <a:gridCol w="588832">
                  <a:extLst>
                    <a:ext uri="{9D8B030D-6E8A-4147-A177-3AD203B41FA5}">
                      <a16:colId xmlns:a16="http://schemas.microsoft.com/office/drawing/2014/main" val="3342316882"/>
                    </a:ext>
                  </a:extLst>
                </a:gridCol>
                <a:gridCol w="1436632">
                  <a:extLst>
                    <a:ext uri="{9D8B030D-6E8A-4147-A177-3AD203B41FA5}">
                      <a16:colId xmlns:a16="http://schemas.microsoft.com/office/drawing/2014/main" val="2276118701"/>
                    </a:ext>
                  </a:extLst>
                </a:gridCol>
                <a:gridCol w="943226">
                  <a:extLst>
                    <a:ext uri="{9D8B030D-6E8A-4147-A177-3AD203B41FA5}">
                      <a16:colId xmlns:a16="http://schemas.microsoft.com/office/drawing/2014/main" val="2642163624"/>
                    </a:ext>
                  </a:extLst>
                </a:gridCol>
              </a:tblGrid>
              <a:tr h="206864">
                <a:tc>
                  <a:txBody>
                    <a:bodyPr/>
                    <a:lstStyle/>
                    <a:p>
                      <a:pPr algn="ctr" fontAlgn="ctr"/>
                      <a:r>
                        <a:rPr lang="ja-JP" altLang="en-US" sz="1100" b="1" u="none" strike="noStrike" dirty="0">
                          <a:effectLst/>
                          <a:latin typeface="BIZ UDP明朝 Medium" panose="02020500000000000000" pitchFamily="18" charset="-128"/>
                          <a:ea typeface="BIZ UDP明朝 Medium" panose="02020500000000000000" pitchFamily="18" charset="-128"/>
                        </a:rPr>
                        <a:t>都道府県</a:t>
                      </a:r>
                      <a:endParaRPr lang="ja-JP" altLang="en-US" sz="1100" b="1"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TW" altLang="en-US" sz="1100" b="1" u="none" strike="noStrike" dirty="0">
                          <a:effectLst/>
                          <a:latin typeface="BIZ UDP明朝 Medium" panose="02020500000000000000" pitchFamily="18" charset="-128"/>
                          <a:ea typeface="BIZ UDP明朝 Medium" panose="02020500000000000000" pitchFamily="18" charset="-128"/>
                        </a:rPr>
                        <a:t>地方事務局</a:t>
                      </a:r>
                      <a:endParaRPr lang="zh-TW" altLang="en-US" sz="1100" b="1"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b="1" u="none" strike="noStrike" dirty="0">
                          <a:effectLst/>
                          <a:latin typeface="BIZ UDP明朝 Medium" panose="02020500000000000000" pitchFamily="18" charset="-128"/>
                          <a:ea typeface="BIZ UDP明朝 Medium" panose="02020500000000000000" pitchFamily="18" charset="-128"/>
                        </a:rPr>
                        <a:t>電話番号</a:t>
                      </a:r>
                      <a:endParaRPr lang="ja-JP" altLang="en-US" sz="1100" b="1"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extLst>
                  <a:ext uri="{0D108BD9-81ED-4DB2-BD59-A6C34878D82A}">
                    <a16:rowId xmlns:a16="http://schemas.microsoft.com/office/drawing/2014/main" val="3647484540"/>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北海道</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北海道商工会連合会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011-251-0102</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285748008"/>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青 森</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青森県商工会連合会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a:effectLst/>
                          <a:ea typeface="$ＪＳ明朝" panose="04030B090D0B02020403" pitchFamily="17" charset="-128"/>
                        </a:rPr>
                        <a:t>017-734-3394</a:t>
                      </a:r>
                      <a:endParaRPr lang="en-US" altLang="ja-JP" sz="1100" b="0" i="0" u="none" strike="noStrike">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900841385"/>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岩 手</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岩手県商工会連合会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019-622-4165</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4249159779"/>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宮 城</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宮城県商工会連合会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a:effectLst/>
                          <a:ea typeface="$ＪＳ明朝" panose="04030B090D0B02020403" pitchFamily="17" charset="-128"/>
                        </a:rPr>
                        <a:t>022-225-8751</a:t>
                      </a:r>
                      <a:endParaRPr lang="en-US" altLang="ja-JP" sz="1100" b="0" i="0" u="none" strike="noStrike">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4238473137"/>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秋 田</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秋田県商工会連合会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018-863-8493</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01383280"/>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山 形</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山形県商工会連合会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050-3540-7211</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552614037"/>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福 島</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福島県商工会連合会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024-525-3411</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3576624344"/>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茨 城</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茨城県商工会連合会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029-224-2635</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930478779"/>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栃 木</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栃木県商工会連合会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a:effectLst/>
                          <a:ea typeface="$ＪＳ明朝" panose="04030B090D0B02020403" pitchFamily="17" charset="-128"/>
                        </a:rPr>
                        <a:t>028-637-3731</a:t>
                      </a:r>
                      <a:endParaRPr lang="en-US" altLang="ja-JP" sz="1100" b="0" i="0" u="none" strike="noStrike">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030633680"/>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群 馬</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群馬県商工会連合会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027-231-9779</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800780122"/>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埼 玉</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埼玉県商工会連合会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048-641-3613</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460244557"/>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千 葉</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千葉県商工会連合会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043-305-5222</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139568840"/>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東 京</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東京都商工会連合会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042-843-5317</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457292662"/>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神奈川</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神奈川県商工会連合会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045-633-5080</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66435379"/>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新 潟</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新潟県商工会連合会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025-283-1311</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342355506"/>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長 野</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長野県商工会連合会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026-217-2828</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209297068"/>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山 梨</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山梨県商工会連合会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055-235-2115</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917736575"/>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静 岡</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静岡県商工会連合会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054-255-9811</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361123647"/>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愛 知</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愛知県商工会連合会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052-562-0041</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494372454"/>
                  </a:ext>
                </a:extLst>
              </a:tr>
              <a:tr h="202509">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岐 阜</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岐阜県商工会連合会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058-201-0182</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47346469"/>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三 重</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三重県商工会連合会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059-253-3725</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385817804"/>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富 山</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富山県商工会連合会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076-441-2716</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2021555172"/>
                  </a:ext>
                </a:extLst>
              </a:tr>
              <a:tr h="202509">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石 川</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石川県商工会連合会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cs typeface="Calibri" panose="020F0502020204030204" pitchFamily="34" charset="0"/>
                      </a:endParaRPr>
                    </a:p>
                  </a:txBody>
                  <a:tcPr marL="9525" marR="9525" marT="9525" marB="0" anchor="ctr"/>
                </a:tc>
                <a:tc>
                  <a:txBody>
                    <a:bodyPr/>
                    <a:lstStyle/>
                    <a:p>
                      <a:pPr algn="ctr" fontAlgn="ctr"/>
                      <a:r>
                        <a:rPr lang="en-US" altLang="ja-JP" sz="1100" u="none" strike="noStrike" dirty="0">
                          <a:effectLst/>
                          <a:ea typeface="$ＪＳ明朝" panose="04030B090D0B02020403" pitchFamily="17" charset="-128"/>
                        </a:rPr>
                        <a:t>076-268-7300</a:t>
                      </a:r>
                      <a:endParaRPr lang="en-US" altLang="ja-JP" sz="1100" b="0" i="0" u="none" strike="noStrike" dirty="0">
                        <a:solidFill>
                          <a:srgbClr val="000000"/>
                        </a:solidFill>
                        <a:effectLst/>
                        <a:latin typeface="Calibri" panose="020F0502020204030204" pitchFamily="34" charset="0"/>
                        <a:ea typeface="$ＪＳ明朝" panose="04030B090D0B02020403" pitchFamily="17" charset="-128"/>
                        <a:cs typeface="Calibri" panose="020F0502020204030204" pitchFamily="34" charset="0"/>
                      </a:endParaRPr>
                    </a:p>
                  </a:txBody>
                  <a:tcPr marL="9525" marR="9525" marT="9525" marB="0" anchor="ctr"/>
                </a:tc>
                <a:extLst>
                  <a:ext uri="{0D108BD9-81ED-4DB2-BD59-A6C34878D82A}">
                    <a16:rowId xmlns:a16="http://schemas.microsoft.com/office/drawing/2014/main" val="1465108984"/>
                  </a:ext>
                </a:extLst>
              </a:tr>
            </a:tbl>
          </a:graphicData>
        </a:graphic>
      </p:graphicFrame>
      <p:graphicFrame>
        <p:nvGraphicFramePr>
          <p:cNvPr id="7" name="表 6">
            <a:extLst>
              <a:ext uri="{FF2B5EF4-FFF2-40B4-BE49-F238E27FC236}">
                <a16:creationId xmlns:a16="http://schemas.microsoft.com/office/drawing/2014/main" id="{484BBF1D-547D-4AAD-9D3F-BBC6DAA0CF9E}"/>
              </a:ext>
            </a:extLst>
          </p:cNvPr>
          <p:cNvGraphicFramePr>
            <a:graphicFrameLocks noGrp="1"/>
          </p:cNvGraphicFramePr>
          <p:nvPr>
            <p:extLst>
              <p:ext uri="{D42A27DB-BD31-4B8C-83A1-F6EECF244321}">
                <p14:modId xmlns:p14="http://schemas.microsoft.com/office/powerpoint/2010/main" val="979970277"/>
              </p:ext>
            </p:extLst>
          </p:nvPr>
        </p:nvGraphicFramePr>
        <p:xfrm>
          <a:off x="3384806" y="2093212"/>
          <a:ext cx="3122674" cy="5039106"/>
        </p:xfrm>
        <a:graphic>
          <a:graphicData uri="http://schemas.openxmlformats.org/drawingml/2006/table">
            <a:tbl>
              <a:tblPr bandRow="1">
                <a:tableStyleId>{8799B23B-EC83-4686-B30A-512413B5E67A}</a:tableStyleId>
              </a:tblPr>
              <a:tblGrid>
                <a:gridCol w="628325">
                  <a:extLst>
                    <a:ext uri="{9D8B030D-6E8A-4147-A177-3AD203B41FA5}">
                      <a16:colId xmlns:a16="http://schemas.microsoft.com/office/drawing/2014/main" val="2013802330"/>
                    </a:ext>
                  </a:extLst>
                </a:gridCol>
                <a:gridCol w="1423863">
                  <a:extLst>
                    <a:ext uri="{9D8B030D-6E8A-4147-A177-3AD203B41FA5}">
                      <a16:colId xmlns:a16="http://schemas.microsoft.com/office/drawing/2014/main" val="1600692846"/>
                    </a:ext>
                  </a:extLst>
                </a:gridCol>
                <a:gridCol w="1070486">
                  <a:extLst>
                    <a:ext uri="{9D8B030D-6E8A-4147-A177-3AD203B41FA5}">
                      <a16:colId xmlns:a16="http://schemas.microsoft.com/office/drawing/2014/main" val="1934982400"/>
                    </a:ext>
                  </a:extLst>
                </a:gridCol>
              </a:tblGrid>
              <a:tr h="205546">
                <a:tc>
                  <a:txBody>
                    <a:bodyPr/>
                    <a:lstStyle/>
                    <a:p>
                      <a:pPr algn="ctr" fontAlgn="ctr"/>
                      <a:r>
                        <a:rPr lang="ja-JP" altLang="en-US" sz="1100" b="1" u="none" strike="noStrike" dirty="0">
                          <a:effectLst/>
                          <a:latin typeface="BIZ UDP明朝 Medium" panose="02020500000000000000" pitchFamily="18" charset="-128"/>
                          <a:ea typeface="BIZ UDP明朝 Medium" panose="02020500000000000000" pitchFamily="18" charset="-128"/>
                        </a:rPr>
                        <a:t>都道府県</a:t>
                      </a:r>
                      <a:endParaRPr lang="ja-JP" altLang="en-US" sz="1100" b="1"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TW" altLang="en-US" sz="1100" b="1" u="none" strike="noStrike" dirty="0">
                          <a:effectLst/>
                          <a:latin typeface="BIZ UDP明朝 Medium" panose="02020500000000000000" pitchFamily="18" charset="-128"/>
                          <a:ea typeface="BIZ UDP明朝 Medium" panose="02020500000000000000" pitchFamily="18" charset="-128"/>
                        </a:rPr>
                        <a:t>地方事務局</a:t>
                      </a:r>
                      <a:endParaRPr lang="zh-TW" altLang="en-US" sz="1100" b="1"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b="1" u="none" strike="noStrike" dirty="0">
                          <a:effectLst/>
                          <a:latin typeface="BIZ UDP明朝 Medium" panose="02020500000000000000" pitchFamily="18" charset="-128"/>
                          <a:ea typeface="BIZ UDP明朝 Medium" panose="02020500000000000000" pitchFamily="18" charset="-128"/>
                        </a:rPr>
                        <a:t>電話番号</a:t>
                      </a:r>
                      <a:endParaRPr lang="ja-JP" altLang="en-US" sz="1100" b="1"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extLst>
                  <a:ext uri="{0D108BD9-81ED-4DB2-BD59-A6C34878D82A}">
                    <a16:rowId xmlns:a16="http://schemas.microsoft.com/office/drawing/2014/main" val="2447984930"/>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福 井</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福井県商工会連合会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0776-23-3659</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078309260"/>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滋 賀</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滋賀県商工会連合会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077-511-1470</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037633379"/>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京 都</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京都府商工会連合会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075-205-5418</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3492357757"/>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奈 良</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奈良県商工会連合会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a:effectLst/>
                          <a:ea typeface="$ＪＳ明朝" panose="04030B090D0B02020403" pitchFamily="17" charset="-128"/>
                        </a:rPr>
                        <a:t>0742-22-4412</a:t>
                      </a:r>
                      <a:endParaRPr lang="en-US" altLang="ja-JP" sz="1100" b="0" i="0" u="none" strike="noStrike">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886061371"/>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大 阪</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大阪府商工会連合会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06-6947-4340</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93314892"/>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兵 庫</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兵庫県商工会連合会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a:effectLst/>
                          <a:ea typeface="$ＪＳ明朝" panose="04030B090D0B02020403" pitchFamily="17" charset="-128"/>
                        </a:rPr>
                        <a:t>078-371-1362</a:t>
                      </a:r>
                      <a:endParaRPr lang="en-US" altLang="ja-JP" sz="1100" b="0" i="0" u="none" strike="noStrike">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802297946"/>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和歌山</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和歌山県商工会連合会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073-432-4661</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880356909"/>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鳥 取</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鳥取県商工会連合会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a:effectLst/>
                          <a:ea typeface="$ＪＳ明朝" panose="04030B090D0B02020403" pitchFamily="17" charset="-128"/>
                        </a:rPr>
                        <a:t>0857-31-5556</a:t>
                      </a:r>
                      <a:endParaRPr lang="en-US" altLang="ja-JP" sz="1100" b="0" i="0" u="none" strike="noStrike">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795057751"/>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島 根</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島根県商工会連合会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0852-21-0651</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4032695668"/>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岡 山</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岡山県商工会連合会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a:effectLst/>
                          <a:ea typeface="$ＪＳ明朝" panose="04030B090D0B02020403" pitchFamily="17" charset="-128"/>
                        </a:rPr>
                        <a:t>086-238-5666</a:t>
                      </a:r>
                      <a:endParaRPr lang="en-US" altLang="ja-JP" sz="1100" b="0" i="0" u="none" strike="noStrike">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929494446"/>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広 島</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広島県商工会連合会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a:effectLst/>
                          <a:ea typeface="$ＪＳ明朝" panose="04030B090D0B02020403" pitchFamily="17" charset="-128"/>
                        </a:rPr>
                        <a:t>082-247-0221</a:t>
                      </a:r>
                      <a:endParaRPr lang="en-US" altLang="ja-JP" sz="1100" b="0" i="0" u="none" strike="noStrike">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3040538054"/>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山 口</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a:effectLst/>
                          <a:latin typeface="BIZ UDP明朝 Medium" panose="02020500000000000000" pitchFamily="18" charset="-128"/>
                          <a:ea typeface="BIZ UDP明朝 Medium" panose="02020500000000000000" pitchFamily="18" charset="-128"/>
                        </a:rPr>
                        <a:t>山口県商工会連合会</a:t>
                      </a:r>
                      <a:endParaRPr lang="zh-CN"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083-925-8888</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3498755705"/>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徳 島</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徳島県商工会連合会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088-623-2014</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3599443692"/>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香 川</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香川県商工会連合会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087-851-3182</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3572020441"/>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愛 媛</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愛媛県商工会連合会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089-924-1103</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988719270"/>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高 知</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高知県商工会連合会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088-846-2111</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468412642"/>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福 岡</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福岡県商工会連合会</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092-624-8655</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713995751"/>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佐 賀</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佐賀県商工会連合会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0952-26-6101</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41221492"/>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長 崎</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長崎県商工会連合会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095-829-2531</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2491571196"/>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熊 本</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熊本県商工会連合会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096-359-5593</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269326882"/>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大 分</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zh-CN" altLang="en-US" sz="1100" u="none" strike="noStrike" dirty="0">
                          <a:effectLst/>
                          <a:latin typeface="BIZ UDP明朝 Medium" panose="02020500000000000000" pitchFamily="18" charset="-128"/>
                          <a:ea typeface="BIZ UDP明朝 Medium" panose="02020500000000000000" pitchFamily="18" charset="-128"/>
                        </a:rPr>
                        <a:t>大分県商工会連合会</a:t>
                      </a:r>
                      <a:endParaRPr lang="zh-CN"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097-534-9507</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3690549110"/>
                  </a:ext>
                </a:extLst>
              </a:tr>
              <a:tr h="201218">
                <a:tc>
                  <a:txBody>
                    <a:bodyPr/>
                    <a:lstStyle/>
                    <a:p>
                      <a:pPr algn="ctr" fontAlgn="ctr"/>
                      <a:r>
                        <a:rPr lang="ja-JP" altLang="en-US" sz="1100" u="none" strike="noStrike">
                          <a:effectLst/>
                          <a:latin typeface="BIZ UDP明朝 Medium" panose="02020500000000000000" pitchFamily="18" charset="-128"/>
                          <a:ea typeface="BIZ UDP明朝 Medium" panose="02020500000000000000" pitchFamily="18" charset="-128"/>
                        </a:rPr>
                        <a:t>宮 崎</a:t>
                      </a:r>
                      <a:endParaRPr lang="ja-JP" altLang="en-US" sz="1100" b="0" i="0" u="none" strike="noStrike">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宮崎県商工会連合会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0985-24-2057</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901805734"/>
                  </a:ext>
                </a:extLst>
              </a:tr>
              <a:tr h="201218">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鹿児島</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鹿児島県商工会連合会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099-226-3773</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003537369"/>
                  </a:ext>
                </a:extLst>
              </a:tr>
              <a:tr h="205546">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沖 縄</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ja-JP" altLang="en-US" sz="1100" u="none" strike="noStrike" dirty="0">
                          <a:effectLst/>
                          <a:latin typeface="BIZ UDP明朝 Medium" panose="02020500000000000000" pitchFamily="18" charset="-128"/>
                          <a:ea typeface="BIZ UDP明朝 Medium" panose="02020500000000000000" pitchFamily="18" charset="-128"/>
                        </a:rPr>
                        <a:t>沖縄県商工会連合会</a:t>
                      </a:r>
                      <a:endParaRPr lang="ja-JP" altLang="en-US" sz="110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10478" marR="10478" marT="9525" marB="0" anchor="ctr"/>
                </a:tc>
                <a:tc>
                  <a:txBody>
                    <a:bodyPr/>
                    <a:lstStyle/>
                    <a:p>
                      <a:pPr algn="ctr" fontAlgn="ctr"/>
                      <a:r>
                        <a:rPr lang="en-US" altLang="ja-JP" sz="1100" u="none" strike="noStrike" dirty="0">
                          <a:effectLst/>
                          <a:ea typeface="$ＪＳ明朝" panose="04030B090D0B02020403" pitchFamily="17" charset="-128"/>
                        </a:rPr>
                        <a:t>098-851-3226</a:t>
                      </a:r>
                      <a:endParaRPr lang="en-US" altLang="ja-JP" sz="1100" b="0" i="0" u="none" strike="noStrike" dirty="0">
                        <a:solidFill>
                          <a:srgbClr val="000000"/>
                        </a:solidFill>
                        <a:effectLst/>
                        <a:latin typeface="+mn-lt"/>
                        <a:ea typeface="$ＪＳ明朝" panose="04030B090D0B02020403" pitchFamily="17" charset="-128"/>
                      </a:endParaRPr>
                    </a:p>
                  </a:txBody>
                  <a:tcPr marL="10478" marR="10478" marT="9525" marB="0" anchor="ctr"/>
                </a:tc>
                <a:extLst>
                  <a:ext uri="{0D108BD9-81ED-4DB2-BD59-A6C34878D82A}">
                    <a16:rowId xmlns:a16="http://schemas.microsoft.com/office/drawing/2014/main" val="1116396463"/>
                  </a:ext>
                </a:extLst>
              </a:tr>
            </a:tbl>
          </a:graphicData>
        </a:graphic>
      </p:graphicFrame>
      <p:sp>
        <p:nvSpPr>
          <p:cNvPr id="8" name="テキスト ボックス 7">
            <a:extLst>
              <a:ext uri="{FF2B5EF4-FFF2-40B4-BE49-F238E27FC236}">
                <a16:creationId xmlns:a16="http://schemas.microsoft.com/office/drawing/2014/main" id="{E1374B03-8E9C-47BC-A983-214E37A8B428}"/>
              </a:ext>
            </a:extLst>
          </p:cNvPr>
          <p:cNvSpPr txBox="1"/>
          <p:nvPr/>
        </p:nvSpPr>
        <p:spPr>
          <a:xfrm>
            <a:off x="423670" y="7227286"/>
            <a:ext cx="6279390" cy="276999"/>
          </a:xfrm>
          <a:prstGeom prst="rect">
            <a:avLst/>
          </a:prstGeom>
          <a:noFill/>
        </p:spPr>
        <p:txBody>
          <a:bodyPr wrap="square" rtlCol="0">
            <a:spAutoFit/>
          </a:bodyPr>
          <a:lstStyle/>
          <a:p>
            <a:r>
              <a:rPr kumimoji="1"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商工会地区の方は、事業所</a:t>
            </a:r>
            <a:r>
              <a:rPr kumimoji="1" lang="ja-JP" altLang="en-US" sz="1200" dirty="0">
                <a:latin typeface="BIZ UDP明朝 Medium" panose="02020500000000000000" pitchFamily="18" charset="-128"/>
                <a:ea typeface="BIZ UDP明朝 Medium" panose="02020500000000000000" pitchFamily="18" charset="-128"/>
              </a:rPr>
              <a:t>のある都道府県事務局</a:t>
            </a:r>
            <a:r>
              <a:rPr lang="ja-JP" altLang="en-US" sz="1200" dirty="0">
                <a:latin typeface="BIZ UDP明朝 Medium" panose="02020500000000000000" pitchFamily="18" charset="-128"/>
                <a:ea typeface="BIZ UDP明朝 Medium" panose="02020500000000000000" pitchFamily="18" charset="-128"/>
              </a:rPr>
              <a:t>にお問い合わせください。</a:t>
            </a:r>
            <a:endParaRPr kumimoji="1" lang="ja-JP" altLang="en-US" sz="1200" dirty="0">
              <a:latin typeface="BIZ UDP明朝 Medium" panose="02020500000000000000" pitchFamily="18" charset="-128"/>
              <a:ea typeface="BIZ UDP明朝 Medium" panose="02020500000000000000" pitchFamily="18" charset="-128"/>
            </a:endParaRPr>
          </a:p>
        </p:txBody>
      </p:sp>
      <p:sp>
        <p:nvSpPr>
          <p:cNvPr id="19" name="テキスト ボックス 18">
            <a:extLst>
              <a:ext uri="{FF2B5EF4-FFF2-40B4-BE49-F238E27FC236}">
                <a16:creationId xmlns:a16="http://schemas.microsoft.com/office/drawing/2014/main" id="{25DF2C9F-104D-4842-AE1E-941CB566D35F}"/>
              </a:ext>
            </a:extLst>
          </p:cNvPr>
          <p:cNvSpPr txBox="1"/>
          <p:nvPr/>
        </p:nvSpPr>
        <p:spPr>
          <a:xfrm>
            <a:off x="350520" y="1749261"/>
            <a:ext cx="6279390" cy="307777"/>
          </a:xfrm>
          <a:prstGeom prst="rect">
            <a:avLst/>
          </a:prstGeom>
          <a:noFill/>
        </p:spPr>
        <p:txBody>
          <a:bodyPr wrap="square" rtlCol="0">
            <a:spAutoFit/>
          </a:bodyPr>
          <a:lstStyle/>
          <a:p>
            <a:pPr algn="ctr"/>
            <a:r>
              <a:rPr kumimoji="1" lang="ja-JP" altLang="en-US" sz="1400" dirty="0">
                <a:latin typeface="BIZ UDP明朝 Medium" panose="02020500000000000000" pitchFamily="18" charset="-128"/>
                <a:ea typeface="BIZ UDP明朝 Medium" panose="02020500000000000000" pitchFamily="18" charset="-128"/>
              </a:rPr>
              <a:t>都道府県商工会連合会　地方事務局一覧</a:t>
            </a:r>
          </a:p>
        </p:txBody>
      </p:sp>
    </p:spTree>
    <p:extLst>
      <p:ext uri="{BB962C8B-B14F-4D97-AF65-F5344CB8AC3E}">
        <p14:creationId xmlns:p14="http://schemas.microsoft.com/office/powerpoint/2010/main" val="322765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64751391"/>
              </p:ext>
            </p:extLst>
          </p:nvPr>
        </p:nvGraphicFramePr>
        <p:xfrm>
          <a:off x="663258" y="1425291"/>
          <a:ext cx="5531484" cy="7749748"/>
        </p:xfrm>
        <a:graphic>
          <a:graphicData uri="http://schemas.openxmlformats.org/drawingml/2006/table">
            <a:tbl>
              <a:tblPr firstRow="1" bandRow="1">
                <a:tableStyleId>{2D5ABB26-0587-4C30-8999-92F81FD0307C}</a:tableStyleId>
              </a:tblPr>
              <a:tblGrid>
                <a:gridCol w="4399925">
                  <a:extLst>
                    <a:ext uri="{9D8B030D-6E8A-4147-A177-3AD203B41FA5}">
                      <a16:colId xmlns:a16="http://schemas.microsoft.com/office/drawing/2014/main" val="612156783"/>
                    </a:ext>
                  </a:extLst>
                </a:gridCol>
                <a:gridCol w="1131559">
                  <a:extLst>
                    <a:ext uri="{9D8B030D-6E8A-4147-A177-3AD203B41FA5}">
                      <a16:colId xmlns:a16="http://schemas.microsoft.com/office/drawing/2014/main" val="1723127287"/>
                    </a:ext>
                  </a:extLst>
                </a:gridCol>
              </a:tblGrid>
              <a:tr h="378715">
                <a:tc>
                  <a:txBody>
                    <a:bodyPr/>
                    <a:lstStyle/>
                    <a:p>
                      <a:pPr marL="285750" indent="-285750">
                        <a:lnSpc>
                          <a:spcPts val="2000"/>
                        </a:lnSpc>
                        <a:buFont typeface="Wingdings" panose="05000000000000000000" pitchFamily="2" charset="2"/>
                        <a:buChar char="l"/>
                      </a:pPr>
                      <a:r>
                        <a:rPr kumimoji="1" lang="ja-JP" altLang="en-US" sz="1600" dirty="0">
                          <a:latin typeface="BIZ UDP明朝 Medium" panose="02020500000000000000" pitchFamily="18" charset="-128"/>
                          <a:ea typeface="BIZ UDP明朝 Medium" panose="02020500000000000000" pitchFamily="18" charset="-128"/>
                        </a:rPr>
                        <a:t>持続化補助金とは？</a:t>
                      </a:r>
                      <a:endParaRPr kumimoji="1" lang="en-US" altLang="ja-JP" sz="1600" dirty="0">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ja-JP" altLang="en-US"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2" action="ppaction://hlinksldjump"/>
                        </a:rPr>
                        <a:t>P</a:t>
                      </a:r>
                      <a:r>
                        <a:rPr kumimoji="1" lang="en-US" altLang="ja-JP" sz="1600">
                          <a:latin typeface="BIZ UDP明朝 Medium" panose="02020500000000000000" pitchFamily="18" charset="-128"/>
                          <a:ea typeface="BIZ UDP明朝 Medium" panose="02020500000000000000" pitchFamily="18" charset="-128"/>
                          <a:hlinkClick r:id="rId2" action="ppaction://hlinksldjump"/>
                        </a:rPr>
                        <a:t>.2</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769397285"/>
                  </a:ext>
                </a:extLst>
              </a:tr>
              <a:tr h="378715">
                <a:tc>
                  <a:txBody>
                    <a:bodyPr/>
                    <a:lstStyle/>
                    <a:p>
                      <a:pPr marL="285750" indent="-285750">
                        <a:lnSpc>
                          <a:spcPts val="2000"/>
                        </a:lnSpc>
                        <a:buFont typeface="Wingdings" panose="05000000000000000000" pitchFamily="2" charset="2"/>
                        <a:buChar char="l"/>
                      </a:pPr>
                      <a:r>
                        <a:rPr kumimoji="1" lang="ja-JP" altLang="en-US" sz="1600" dirty="0">
                          <a:latin typeface="BIZ UDP明朝 Medium" panose="02020500000000000000" pitchFamily="18" charset="-128"/>
                          <a:ea typeface="BIZ UDP明朝 Medium" panose="02020500000000000000" pitchFamily="18" charset="-128"/>
                        </a:rPr>
                        <a:t>補助率・補助上限額は？</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ja-JP" altLang="en-US"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2" action="ppaction://hlinksldjump"/>
                        </a:rPr>
                        <a:t>P.2</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551053844"/>
                  </a:ext>
                </a:extLst>
              </a:tr>
              <a:tr h="378715">
                <a:tc>
                  <a:txBody>
                    <a:bodyPr/>
                    <a:lstStyle/>
                    <a:p>
                      <a:pPr marL="285750" indent="-285750">
                        <a:lnSpc>
                          <a:spcPts val="2000"/>
                        </a:lnSpc>
                        <a:buFont typeface="Wingdings" panose="05000000000000000000" pitchFamily="2" charset="2"/>
                        <a:buChar char="l"/>
                      </a:pPr>
                      <a:r>
                        <a:rPr kumimoji="1" lang="ja-JP" altLang="en-US" sz="1600" dirty="0">
                          <a:latin typeface="BIZ UDP明朝 Medium" panose="02020500000000000000" pitchFamily="18" charset="-128"/>
                          <a:ea typeface="BIZ UDP明朝 Medium" panose="02020500000000000000" pitchFamily="18" charset="-128"/>
                        </a:rPr>
                        <a:t>特別枠一覧</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2"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2" action="ppaction://hlinksldjump"/>
                        </a:rPr>
                        <a:t>２</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243159548"/>
                  </a:ext>
                </a:extLst>
              </a:tr>
              <a:tr h="378715">
                <a:tc>
                  <a:txBody>
                    <a:bodyPr/>
                    <a:lstStyle/>
                    <a:p>
                      <a:pPr marL="285750" indent="-285750">
                        <a:lnSpc>
                          <a:spcPts val="2000"/>
                        </a:lnSpc>
                        <a:buFont typeface="Wingdings" panose="05000000000000000000" pitchFamily="2" charset="2"/>
                        <a:buChar char="l"/>
                      </a:pPr>
                      <a:r>
                        <a:rPr kumimoji="1" lang="ja-JP" altLang="en-US" sz="1600" dirty="0">
                          <a:latin typeface="BIZ UDP明朝 Medium" panose="02020500000000000000" pitchFamily="18" charset="-128"/>
                          <a:ea typeface="BIZ UDP明朝 Medium" panose="02020500000000000000" pitchFamily="18" charset="-128"/>
                        </a:rPr>
                        <a:t>補助金の対象者とは？</a:t>
                      </a: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3" action="ppaction://hlinksldjump"/>
                        </a:rPr>
                        <a:t>P.3</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734430800"/>
                  </a:ext>
                </a:extLst>
              </a:tr>
              <a:tr h="378715">
                <a:tc>
                  <a:txBody>
                    <a:bodyPr/>
                    <a:lstStyle/>
                    <a:p>
                      <a:pPr marL="285750" indent="-285750">
                        <a:lnSpc>
                          <a:spcPts val="2000"/>
                        </a:lnSpc>
                        <a:buFont typeface="Wingdings" panose="05000000000000000000" pitchFamily="2" charset="2"/>
                        <a:buChar char="l"/>
                      </a:pPr>
                      <a:r>
                        <a:rPr kumimoji="1" lang="ja-JP" altLang="en-US" sz="1600" dirty="0">
                          <a:latin typeface="BIZ UDP明朝 Medium" panose="02020500000000000000" pitchFamily="18" charset="-128"/>
                          <a:ea typeface="BIZ UDP明朝 Medium" panose="02020500000000000000" pitchFamily="18" charset="-128"/>
                        </a:rPr>
                        <a:t>補助対象となる経費</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b="0" dirty="0">
                          <a:solidFill>
                            <a:schemeClr val="tx1"/>
                          </a:solidFill>
                          <a:latin typeface="BIZ UDP明朝 Medium" panose="02020500000000000000" pitchFamily="18" charset="-128"/>
                          <a:ea typeface="BIZ UDP明朝 Medium" panose="02020500000000000000" pitchFamily="18" charset="-128"/>
                          <a:hlinkClick r:id="rId4" action="ppaction://hlinksldjump"/>
                        </a:rPr>
                        <a:t>P.4</a:t>
                      </a:r>
                      <a:endParaRPr kumimoji="1" lang="en-US" altLang="ja-JP"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493251584"/>
                  </a:ext>
                </a:extLst>
              </a:tr>
              <a:tr h="378715">
                <a:tc>
                  <a:txBody>
                    <a:bodyPr/>
                    <a:lstStyle/>
                    <a:p>
                      <a:pPr marL="285750" indent="-285750">
                        <a:lnSpc>
                          <a:spcPts val="2000"/>
                        </a:lnSpc>
                        <a:buFont typeface="Wingdings" panose="05000000000000000000" pitchFamily="2" charset="2"/>
                        <a:buChar char="l"/>
                      </a:pPr>
                      <a:r>
                        <a:rPr kumimoji="1" lang="ja-JP" altLang="en-US" sz="1600" b="0" dirty="0">
                          <a:solidFill>
                            <a:schemeClr val="tx1"/>
                          </a:solidFill>
                          <a:latin typeface="BIZ UDP明朝 Medium" panose="02020500000000000000" pitchFamily="18" charset="-128"/>
                          <a:ea typeface="BIZ UDP明朝 Medium" panose="02020500000000000000" pitchFamily="18" charset="-128"/>
                        </a:rPr>
                        <a:t>特別枠の申請要件</a:t>
                      </a:r>
                    </a:p>
                  </a:txBody>
                  <a:tcPr anchor="ctr"/>
                </a:tc>
                <a:tc>
                  <a:txBody>
                    <a:bodyPr/>
                    <a:lstStyle/>
                    <a:p>
                      <a:pPr algn="r">
                        <a:lnSpc>
                          <a:spcPts val="2000"/>
                        </a:lnSpc>
                      </a:pPr>
                      <a:r>
                        <a:rPr kumimoji="1" lang="en-US" altLang="ja-JP" sz="1600" b="0" dirty="0">
                          <a:solidFill>
                            <a:schemeClr val="tx1"/>
                          </a:solidFill>
                          <a:latin typeface="BIZ UDP明朝 Medium" panose="02020500000000000000" pitchFamily="18" charset="-128"/>
                          <a:ea typeface="BIZ UDP明朝 Medium" panose="02020500000000000000" pitchFamily="18" charset="-128"/>
                          <a:hlinkClick r:id="rId5" action="ppaction://hlinksldjump"/>
                        </a:rPr>
                        <a:t>P.5</a:t>
                      </a:r>
                      <a:endParaRPr kumimoji="1" lang="en-US" altLang="ja-JP"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188146568"/>
                  </a:ext>
                </a:extLst>
              </a:tr>
              <a:tr h="378715">
                <a:tc>
                  <a:txBody>
                    <a:bodyPr/>
                    <a:lstStyle/>
                    <a:p>
                      <a:pPr marL="285750" indent="-285750">
                        <a:lnSpc>
                          <a:spcPts val="2000"/>
                        </a:lnSpc>
                        <a:buFont typeface="Wingdings" panose="05000000000000000000" pitchFamily="2" charset="2"/>
                        <a:buChar char="l"/>
                      </a:pPr>
                      <a:r>
                        <a:rPr kumimoji="1" lang="ja-JP" altLang="en-US" sz="1600" dirty="0">
                          <a:latin typeface="BIZ UDP明朝 Medium" panose="02020500000000000000" pitchFamily="18" charset="-128"/>
                          <a:ea typeface="BIZ UDP明朝 Medium" panose="02020500000000000000" pitchFamily="18" charset="-128"/>
                        </a:rPr>
                        <a:t>「申請」から「事業完了」までの流れ</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6"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6" action="ppaction://hlinksldjump"/>
                        </a:rPr>
                        <a:t>７</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787294542"/>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① 申請の準備</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6"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6" action="ppaction://hlinksldjump"/>
                        </a:rPr>
                        <a:t>７</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030053066"/>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② 申請手続き</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hlinkClick r:id="rId7" action="ppaction://hlinksldjump"/>
                        </a:rPr>
                        <a:t> P.</a:t>
                      </a:r>
                      <a:r>
                        <a:rPr kumimoji="1" lang="ja-JP" altLang="en-US" sz="1600" dirty="0">
                          <a:latin typeface="BIZ UDP明朝 Medium" panose="02020500000000000000" pitchFamily="18" charset="-128"/>
                          <a:ea typeface="BIZ UDP明朝 Medium" panose="02020500000000000000" pitchFamily="18" charset="-128"/>
                          <a:hlinkClick r:id="rId7" action="ppaction://hlinksldjump"/>
                        </a:rPr>
                        <a:t>９</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86709949"/>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③ 申請内容の審査</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8"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8" action="ppaction://hlinksldjump"/>
                        </a:rPr>
                        <a:t>１０</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919812834"/>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④ 採択・交付決定</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hlinkClick r:id="rId9"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9" action="ppaction://hlinksldjump"/>
                        </a:rPr>
                        <a:t>１１</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90317295"/>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⑤ 補助事業の実施</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hlinkClick r:id="rId9"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9" action="ppaction://hlinksldjump"/>
                        </a:rPr>
                        <a:t>１１</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13245348"/>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⑥ 実績報告書の提出</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hlinkClick r:id="rId9"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9" action="ppaction://hlinksldjump"/>
                        </a:rPr>
                        <a:t>１１</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848138066"/>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⑦ 確定検査・補助金額の確定</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hlinkClick r:id="rId10"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10" action="ppaction://hlinksldjump"/>
                        </a:rPr>
                        <a:t>１２</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920947815"/>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⑧ 補助金の請求</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marL="0" marR="0" lvl="0" indent="0" algn="r" defTabSz="685800" rtl="0" eaLnBrk="1" fontAlgn="auto" latinLnBrk="0" hangingPunct="1">
                        <a:lnSpc>
                          <a:spcPts val="2000"/>
                        </a:lnSpc>
                        <a:spcBef>
                          <a:spcPts val="0"/>
                        </a:spcBef>
                        <a:spcAft>
                          <a:spcPts val="0"/>
                        </a:spcAft>
                        <a:buClrTx/>
                        <a:buSzTx/>
                        <a:buFontTx/>
                        <a:buNone/>
                        <a:tabLst/>
                        <a:defRPr/>
                      </a:pPr>
                      <a:r>
                        <a:rPr kumimoji="1" lang="en-US" altLang="ja-JP" sz="160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hlinkClick r:id="rId10" action="ppaction://hlinksldjump"/>
                        </a:rPr>
                        <a:t>P.</a:t>
                      </a:r>
                      <a:r>
                        <a:rPr kumimoji="1" lang="ja-JP" altLang="en-US" sz="160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hlinkClick r:id="rId10" action="ppaction://hlinksldjump"/>
                        </a:rPr>
                        <a:t>１２</a:t>
                      </a:r>
                      <a:endPar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txBody>
                  <a:tcPr anchor="ctr"/>
                </a:tc>
                <a:extLst>
                  <a:ext uri="{0D108BD9-81ED-4DB2-BD59-A6C34878D82A}">
                    <a16:rowId xmlns:a16="http://schemas.microsoft.com/office/drawing/2014/main" val="927635715"/>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⑨ 補助金の入金</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marL="0" marR="0" lvl="0" indent="0" algn="r" defTabSz="685800" rtl="0" eaLnBrk="1" fontAlgn="auto" latinLnBrk="0" hangingPunct="1">
                        <a:lnSpc>
                          <a:spcPts val="2000"/>
                        </a:lnSpc>
                        <a:spcBef>
                          <a:spcPts val="0"/>
                        </a:spcBef>
                        <a:spcAft>
                          <a:spcPts val="0"/>
                        </a:spcAft>
                        <a:buClrTx/>
                        <a:buSzTx/>
                        <a:buFontTx/>
                        <a:buNone/>
                        <a:tabLst/>
                        <a:defRPr/>
                      </a:pPr>
                      <a:r>
                        <a:rPr kumimoji="1" lang="en-US" altLang="ja-JP" sz="160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hlinkClick r:id="rId10" action="ppaction://hlinksldjump"/>
                        </a:rPr>
                        <a:t>P.</a:t>
                      </a:r>
                      <a:r>
                        <a:rPr kumimoji="1" lang="ja-JP" altLang="en-US" sz="160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hlinkClick r:id="rId10" action="ppaction://hlinksldjump"/>
                        </a:rPr>
                        <a:t>１２</a:t>
                      </a:r>
                      <a:endPar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txBody>
                  <a:tcPr anchor="ctr"/>
                </a:tc>
                <a:extLst>
                  <a:ext uri="{0D108BD9-81ED-4DB2-BD59-A6C34878D82A}">
                    <a16:rowId xmlns:a16="http://schemas.microsoft.com/office/drawing/2014/main" val="2408574408"/>
                  </a:ext>
                </a:extLst>
              </a:tr>
              <a:tr h="392211">
                <a:tc>
                  <a:txBody>
                    <a:bodyPr/>
                    <a:lstStyle/>
                    <a:p>
                      <a:pPr lvl="1">
                        <a:lnSpc>
                          <a:spcPts val="2000"/>
                        </a:lnSpc>
                      </a:pPr>
                      <a:r>
                        <a:rPr kumimoji="1" lang="ja-JP" altLang="en-US" sz="1600" dirty="0">
                          <a:latin typeface="BIZ UDP明朝 Medium" panose="02020500000000000000" pitchFamily="18" charset="-128"/>
                          <a:ea typeface="BIZ UDP明朝 Medium" panose="02020500000000000000" pitchFamily="18" charset="-128"/>
                        </a:rPr>
                        <a:t>⑩ 事業効果報告</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marL="0" marR="0" lvl="0" indent="0" algn="r" defTabSz="685800" rtl="0" eaLnBrk="1" fontAlgn="auto" latinLnBrk="0" hangingPunct="1">
                        <a:lnSpc>
                          <a:spcPts val="2000"/>
                        </a:lnSpc>
                        <a:spcBef>
                          <a:spcPts val="0"/>
                        </a:spcBef>
                        <a:spcAft>
                          <a:spcPts val="0"/>
                        </a:spcAft>
                        <a:buClrTx/>
                        <a:buSzTx/>
                        <a:buFontTx/>
                        <a:buNone/>
                        <a:tabLst/>
                        <a:defRPr/>
                      </a:pPr>
                      <a:r>
                        <a:rPr kumimoji="1" lang="en-US" altLang="ja-JP" sz="160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hlinkClick r:id="rId10" action="ppaction://hlinksldjump"/>
                        </a:rPr>
                        <a:t>P.</a:t>
                      </a:r>
                      <a:r>
                        <a:rPr kumimoji="1" lang="ja-JP" altLang="en-US" sz="160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hlinkClick r:id="rId10" action="ppaction://hlinksldjump"/>
                        </a:rPr>
                        <a:t>１２</a:t>
                      </a:r>
                      <a:endPar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txBody>
                  <a:tcPr anchor="ctr"/>
                </a:tc>
                <a:extLst>
                  <a:ext uri="{0D108BD9-81ED-4DB2-BD59-A6C34878D82A}">
                    <a16:rowId xmlns:a16="http://schemas.microsoft.com/office/drawing/2014/main" val="4255407596"/>
                  </a:ext>
                </a:extLst>
              </a:tr>
              <a:tr h="392211">
                <a:tc>
                  <a:txBody>
                    <a:bodyPr/>
                    <a:lstStyle/>
                    <a:p>
                      <a:pPr marL="285750" lvl="0" indent="-285750">
                        <a:lnSpc>
                          <a:spcPts val="2000"/>
                        </a:lnSpc>
                        <a:buFont typeface="Wingdings" panose="05000000000000000000" pitchFamily="2" charset="2"/>
                        <a:buChar char="l"/>
                      </a:pPr>
                      <a:r>
                        <a:rPr kumimoji="1" lang="ja-JP" altLang="en-US" sz="1600" dirty="0">
                          <a:latin typeface="BIZ UDP明朝 Medium" panose="02020500000000000000" pitchFamily="18" charset="-128"/>
                          <a:ea typeface="BIZ UDP明朝 Medium" panose="02020500000000000000" pitchFamily="18" charset="-128"/>
                        </a:rPr>
                        <a:t>補助金・助成金・給付金の違い</a:t>
                      </a: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hlinkClick r:id="rId11"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11" action="ppaction://hlinksldjump"/>
                        </a:rPr>
                        <a:t>１３</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526437104"/>
                  </a:ext>
                </a:extLst>
              </a:tr>
              <a:tr h="392211">
                <a:tc>
                  <a:txBody>
                    <a:bodyPr/>
                    <a:lstStyle/>
                    <a:p>
                      <a:pPr marL="285750" lvl="0" indent="-285750">
                        <a:lnSpc>
                          <a:spcPts val="2000"/>
                        </a:lnSpc>
                        <a:buFont typeface="Wingdings" panose="05000000000000000000" pitchFamily="2" charset="2"/>
                        <a:buChar char="l"/>
                      </a:pPr>
                      <a:r>
                        <a:rPr kumimoji="1" lang="ja-JP" altLang="en-US" sz="1600" b="0" dirty="0">
                          <a:solidFill>
                            <a:schemeClr val="tx1"/>
                          </a:solidFill>
                          <a:latin typeface="BIZ UDP明朝 Medium" panose="02020500000000000000" pitchFamily="18" charset="-128"/>
                          <a:ea typeface="BIZ UDP明朝 Medium" panose="02020500000000000000" pitchFamily="18" charset="-128"/>
                        </a:rPr>
                        <a:t>申請受付等スケジュール（予定）</a:t>
                      </a:r>
                    </a:p>
                  </a:txBody>
                  <a:tcPr anchor="ctr"/>
                </a:tc>
                <a:tc>
                  <a:txBody>
                    <a:bodyPr/>
                    <a:lstStyle/>
                    <a:p>
                      <a:pPr algn="r">
                        <a:lnSpc>
                          <a:spcPts val="2000"/>
                        </a:lnSpc>
                      </a:pPr>
                      <a:r>
                        <a:rPr kumimoji="1" lang="en-US" altLang="ja-JP" sz="1600" dirty="0">
                          <a:latin typeface="BIZ UDP明朝 Medium" panose="02020500000000000000" pitchFamily="18" charset="-128"/>
                          <a:ea typeface="BIZ UDP明朝 Medium" panose="02020500000000000000" pitchFamily="18" charset="-128"/>
                          <a:hlinkClick r:id="rId11" action="ppaction://hlinksldjump"/>
                        </a:rPr>
                        <a:t>P.</a:t>
                      </a:r>
                      <a:r>
                        <a:rPr kumimoji="1" lang="ja-JP" altLang="en-US" sz="1600" dirty="0">
                          <a:latin typeface="BIZ UDP明朝 Medium" panose="02020500000000000000" pitchFamily="18" charset="-128"/>
                          <a:ea typeface="BIZ UDP明朝 Medium" panose="02020500000000000000" pitchFamily="18" charset="-128"/>
                          <a:hlinkClick r:id="rId11" action="ppaction://hlinksldjump"/>
                        </a:rPr>
                        <a:t>１３</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289906820"/>
                  </a:ext>
                </a:extLst>
              </a:tr>
              <a:tr h="392211">
                <a:tc>
                  <a:txBody>
                    <a:bodyPr/>
                    <a:lstStyle/>
                    <a:p>
                      <a:pPr marL="285750" lvl="0" indent="-285750">
                        <a:lnSpc>
                          <a:spcPts val="2000"/>
                        </a:lnSpc>
                        <a:buFont typeface="Wingdings" panose="05000000000000000000" pitchFamily="2" charset="2"/>
                        <a:buChar char="l"/>
                      </a:pPr>
                      <a:r>
                        <a:rPr kumimoji="1" lang="ja-JP" altLang="en-US" sz="1600" b="0" dirty="0">
                          <a:solidFill>
                            <a:schemeClr val="tx1"/>
                          </a:solidFill>
                          <a:latin typeface="BIZ UDP明朝 Medium" panose="02020500000000000000" pitchFamily="18" charset="-128"/>
                          <a:ea typeface="BIZ UDP明朝 Medium" panose="02020500000000000000" pitchFamily="18" charset="-128"/>
                        </a:rPr>
                        <a:t>お問い合わせ</a:t>
                      </a:r>
                    </a:p>
                  </a:txBody>
                  <a:tcPr anchor="ctr"/>
                </a:tc>
                <a:tc>
                  <a:txBody>
                    <a:bodyPr/>
                    <a:lstStyle/>
                    <a:p>
                      <a:pPr algn="r">
                        <a:lnSpc>
                          <a:spcPts val="2000"/>
                        </a:lnSpc>
                      </a:pPr>
                      <a:r>
                        <a:rPr kumimoji="1" lang="en-US" altLang="ja-JP" sz="1600" b="0" dirty="0">
                          <a:solidFill>
                            <a:schemeClr val="tx1"/>
                          </a:solidFill>
                          <a:latin typeface="BIZ UDP明朝 Medium" panose="02020500000000000000" pitchFamily="18" charset="-128"/>
                          <a:ea typeface="BIZ UDP明朝 Medium" panose="02020500000000000000" pitchFamily="18" charset="-128"/>
                          <a:hlinkClick r:id="rId12" action="ppaction://hlinksldjump"/>
                        </a:rPr>
                        <a:t>P.1</a:t>
                      </a:r>
                      <a:r>
                        <a:rPr kumimoji="1" lang="ja-JP" altLang="en-US" sz="1600" b="0" dirty="0">
                          <a:solidFill>
                            <a:schemeClr val="tx1"/>
                          </a:solidFill>
                          <a:latin typeface="BIZ UDP明朝 Medium" panose="02020500000000000000" pitchFamily="18" charset="-128"/>
                          <a:ea typeface="BIZ UDP明朝 Medium" panose="02020500000000000000" pitchFamily="18" charset="-128"/>
                          <a:hlinkClick r:id="rId12" action="ppaction://hlinksldjump"/>
                        </a:rPr>
                        <a:t>４</a:t>
                      </a:r>
                      <a:endParaRPr kumimoji="1" lang="ja-JP" altLang="en-US" sz="1600" b="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472890165"/>
                  </a:ext>
                </a:extLst>
              </a:tr>
            </a:tbl>
          </a:graphicData>
        </a:graphic>
      </p:graphicFrame>
      <p:sp>
        <p:nvSpPr>
          <p:cNvPr id="6" name="テキスト ボックス 5">
            <a:extLst>
              <a:ext uri="{FF2B5EF4-FFF2-40B4-BE49-F238E27FC236}">
                <a16:creationId xmlns:a16="http://schemas.microsoft.com/office/drawing/2014/main" id="{FA83903D-7F43-40DC-8688-5A5AE7C0AA64}"/>
              </a:ext>
            </a:extLst>
          </p:cNvPr>
          <p:cNvSpPr txBox="1"/>
          <p:nvPr/>
        </p:nvSpPr>
        <p:spPr>
          <a:xfrm>
            <a:off x="2356545" y="652526"/>
            <a:ext cx="2217935" cy="523220"/>
          </a:xfrm>
          <a:prstGeom prst="rect">
            <a:avLst/>
          </a:prstGeom>
          <a:noFill/>
        </p:spPr>
        <p:txBody>
          <a:bodyPr wrap="square" rtlCol="0">
            <a:spAutoFit/>
          </a:bodyPr>
          <a:lstStyle/>
          <a:p>
            <a:pPr algn="ctr"/>
            <a:r>
              <a:rPr lang="ja-JP" altLang="en-US" sz="2800" b="1" dirty="0">
                <a:latin typeface="BIZ UDP明朝 Medium" panose="02020500000000000000" pitchFamily="18" charset="-128"/>
                <a:ea typeface="BIZ UDP明朝 Medium" panose="02020500000000000000" pitchFamily="18" charset="-128"/>
              </a:rPr>
              <a:t>目　次</a:t>
            </a:r>
          </a:p>
        </p:txBody>
      </p:sp>
      <p:sp>
        <p:nvSpPr>
          <p:cNvPr id="5" name="Slide Number Placeholder 5">
            <a:extLst>
              <a:ext uri="{FF2B5EF4-FFF2-40B4-BE49-F238E27FC236}">
                <a16:creationId xmlns:a16="http://schemas.microsoft.com/office/drawing/2014/main" id="{19A9AEED-60DD-4280-BF22-47EFFB2CE06E}"/>
              </a:ext>
            </a:extLst>
          </p:cNvPr>
          <p:cNvSpPr txBox="1">
            <a:spLocks/>
          </p:cNvSpPr>
          <p:nvPr/>
        </p:nvSpPr>
        <p:spPr>
          <a:xfrm>
            <a:off x="3214839" y="9287850"/>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1</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420745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87244" y="1760745"/>
            <a:ext cx="614848" cy="1116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092" y="1793746"/>
            <a:ext cx="1685598" cy="560071"/>
          </a:xfrm>
          <a:prstGeom prst="rect">
            <a:avLst/>
          </a:prstGeom>
        </p:spPr>
      </p:pic>
      <p:sp>
        <p:nvSpPr>
          <p:cNvPr id="8" name="テキスト ボックス 7"/>
          <p:cNvSpPr txBox="1"/>
          <p:nvPr/>
        </p:nvSpPr>
        <p:spPr>
          <a:xfrm>
            <a:off x="637239" y="827457"/>
            <a:ext cx="5699852" cy="819840"/>
          </a:xfrm>
          <a:prstGeom prst="rect">
            <a:avLst/>
          </a:prstGeom>
          <a:noFill/>
        </p:spPr>
        <p:txBody>
          <a:bodyPr wrap="square" rtlCol="0">
            <a:spAutoFit/>
          </a:bodyPr>
          <a:lstStyle/>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小規模事業者持続化補助金（＝持続化補助金）は、</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小規模事業者が自社の経営を見直し、自らが持続的な経営に向けた経営計画を作成</a:t>
            </a:r>
            <a:r>
              <a:rPr lang="ja-JP" altLang="en-US" sz="1200" dirty="0">
                <a:latin typeface="BIZ UDP明朝 Medium" panose="02020500000000000000" pitchFamily="18" charset="-128"/>
                <a:ea typeface="BIZ UDP明朝 Medium" panose="02020500000000000000" pitchFamily="18" charset="-128"/>
              </a:rPr>
              <a:t>した上で行う販路開拓や生産性向上の取組を支援する制度です。</a:t>
            </a:r>
            <a:endParaRPr lang="en-US" altLang="ja-JP" sz="1200" dirty="0">
              <a:latin typeface="BIZ UDP明朝 Medium" panose="02020500000000000000" pitchFamily="18" charset="-128"/>
              <a:ea typeface="BIZ UDP明朝 Medium" panose="02020500000000000000" pitchFamily="18" charset="-128"/>
            </a:endParaRPr>
          </a:p>
        </p:txBody>
      </p:sp>
      <p:sp>
        <p:nvSpPr>
          <p:cNvPr id="12" name="テキスト ボックス 11"/>
          <p:cNvSpPr txBox="1"/>
          <p:nvPr/>
        </p:nvSpPr>
        <p:spPr>
          <a:xfrm>
            <a:off x="1456502" y="1871184"/>
            <a:ext cx="1531188" cy="253916"/>
          </a:xfrm>
          <a:prstGeom prst="rect">
            <a:avLst/>
          </a:prstGeom>
          <a:noFill/>
        </p:spPr>
        <p:txBody>
          <a:bodyPr wrap="none" rtlCol="0">
            <a:spAutoFit/>
          </a:bodyPr>
          <a:lstStyle/>
          <a:p>
            <a:r>
              <a:rPr lang="ja-JP" altLang="en-US" sz="1050" dirty="0">
                <a:latin typeface="BIZ UDP明朝 Medium" panose="02020500000000000000" pitchFamily="18" charset="-128"/>
                <a:ea typeface="BIZ UDP明朝 Medium" panose="02020500000000000000" pitchFamily="18" charset="-128"/>
              </a:rPr>
              <a:t>持続化補助金って何？</a:t>
            </a:r>
            <a:endParaRPr kumimoji="1" lang="ja-JP" altLang="en-US" sz="1050" dirty="0">
              <a:latin typeface="BIZ UDP明朝 Medium" panose="02020500000000000000" pitchFamily="18" charset="-128"/>
              <a:ea typeface="BIZ UDP明朝 Medium" panose="02020500000000000000" pitchFamily="18" charset="-128"/>
            </a:endParaRPr>
          </a:p>
        </p:txBody>
      </p:sp>
      <p:sp>
        <p:nvSpPr>
          <p:cNvPr id="21" name="テキスト ボックス 20"/>
          <p:cNvSpPr txBox="1"/>
          <p:nvPr/>
        </p:nvSpPr>
        <p:spPr>
          <a:xfrm>
            <a:off x="2418560" y="386034"/>
            <a:ext cx="2217935" cy="369332"/>
          </a:xfrm>
          <a:prstGeom prst="rect">
            <a:avLst/>
          </a:prstGeom>
          <a:noFill/>
        </p:spPr>
        <p:txBody>
          <a:bodyPr wrap="square" rtlCol="0">
            <a:spAutoFit/>
          </a:bodyPr>
          <a:lstStyle/>
          <a:p>
            <a:pPr algn="ctr"/>
            <a:r>
              <a:rPr lang="ja-JP" altLang="en-US" b="1" dirty="0">
                <a:latin typeface="BIZ UDP明朝 Medium" panose="02020500000000000000" pitchFamily="18" charset="-128"/>
                <a:ea typeface="BIZ UDP明朝 Medium" panose="02020500000000000000" pitchFamily="18" charset="-128"/>
              </a:rPr>
              <a:t>持続化補助金とは？　</a:t>
            </a:r>
          </a:p>
        </p:txBody>
      </p:sp>
      <p:graphicFrame>
        <p:nvGraphicFramePr>
          <p:cNvPr id="22" name="表 21">
            <a:extLst>
              <a:ext uri="{FF2B5EF4-FFF2-40B4-BE49-F238E27FC236}">
                <a16:creationId xmlns:a16="http://schemas.microsoft.com/office/drawing/2014/main" id="{D5F6CF04-C77B-4296-8C50-367C33043949}"/>
              </a:ext>
            </a:extLst>
          </p:cNvPr>
          <p:cNvGraphicFramePr>
            <a:graphicFrameLocks noGrp="1"/>
          </p:cNvGraphicFramePr>
          <p:nvPr>
            <p:extLst>
              <p:ext uri="{D42A27DB-BD31-4B8C-83A1-F6EECF244321}">
                <p14:modId xmlns:p14="http://schemas.microsoft.com/office/powerpoint/2010/main" val="2774852466"/>
              </p:ext>
            </p:extLst>
          </p:nvPr>
        </p:nvGraphicFramePr>
        <p:xfrm>
          <a:off x="533658" y="3087848"/>
          <a:ext cx="5915382" cy="2406073"/>
        </p:xfrm>
        <a:graphic>
          <a:graphicData uri="http://schemas.openxmlformats.org/drawingml/2006/table">
            <a:tbl>
              <a:tblPr firstRow="1" firstCol="1" bandRow="1">
                <a:tableStyleId>{9DCAF9ED-07DC-4A11-8D7F-57B35C25682E}</a:tableStyleId>
              </a:tblPr>
              <a:tblGrid>
                <a:gridCol w="662166">
                  <a:extLst>
                    <a:ext uri="{9D8B030D-6E8A-4147-A177-3AD203B41FA5}">
                      <a16:colId xmlns:a16="http://schemas.microsoft.com/office/drawing/2014/main" val="3598993349"/>
                    </a:ext>
                  </a:extLst>
                </a:gridCol>
                <a:gridCol w="798076">
                  <a:extLst>
                    <a:ext uri="{9D8B030D-6E8A-4147-A177-3AD203B41FA5}">
                      <a16:colId xmlns:a16="http://schemas.microsoft.com/office/drawing/2014/main" val="3954065569"/>
                    </a:ext>
                  </a:extLst>
                </a:gridCol>
                <a:gridCol w="1028700">
                  <a:extLst>
                    <a:ext uri="{9D8B030D-6E8A-4147-A177-3AD203B41FA5}">
                      <a16:colId xmlns:a16="http://schemas.microsoft.com/office/drawing/2014/main" val="3162442302"/>
                    </a:ext>
                  </a:extLst>
                </a:gridCol>
                <a:gridCol w="812800">
                  <a:extLst>
                    <a:ext uri="{9D8B030D-6E8A-4147-A177-3AD203B41FA5}">
                      <a16:colId xmlns:a16="http://schemas.microsoft.com/office/drawing/2014/main" val="569647587"/>
                    </a:ext>
                  </a:extLst>
                </a:gridCol>
                <a:gridCol w="939800">
                  <a:extLst>
                    <a:ext uri="{9D8B030D-6E8A-4147-A177-3AD203B41FA5}">
                      <a16:colId xmlns:a16="http://schemas.microsoft.com/office/drawing/2014/main" val="1205994258"/>
                    </a:ext>
                  </a:extLst>
                </a:gridCol>
                <a:gridCol w="749936">
                  <a:extLst>
                    <a:ext uri="{9D8B030D-6E8A-4147-A177-3AD203B41FA5}">
                      <a16:colId xmlns:a16="http://schemas.microsoft.com/office/drawing/2014/main" val="3407841482"/>
                    </a:ext>
                  </a:extLst>
                </a:gridCol>
                <a:gridCol w="923904">
                  <a:extLst>
                    <a:ext uri="{9D8B030D-6E8A-4147-A177-3AD203B41FA5}">
                      <a16:colId xmlns:a16="http://schemas.microsoft.com/office/drawing/2014/main" val="2053156846"/>
                    </a:ext>
                  </a:extLst>
                </a:gridCol>
              </a:tblGrid>
              <a:tr h="360458">
                <a:tc rowSpan="2">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類型</a:t>
                      </a:r>
                      <a:endParaRPr lang="ja-JP" sz="105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1">
                        <a:lumMod val="60000"/>
                        <a:lumOff val="40000"/>
                      </a:schemeClr>
                    </a:solidFill>
                  </a:tcPr>
                </a:tc>
                <a:tc rowSpan="2">
                  <a:txBody>
                    <a:bodyPr/>
                    <a:lstStyle/>
                    <a:p>
                      <a:pPr algn="ctr"/>
                      <a:r>
                        <a:rPr lang="ja-JP" sz="1050" b="1" kern="100" dirty="0">
                          <a:solidFill>
                            <a:schemeClr val="tx1"/>
                          </a:solidFill>
                          <a:effectLst/>
                          <a:latin typeface="BIZ UDP明朝 Medium" panose="02020500000000000000" pitchFamily="18" charset="-128"/>
                          <a:ea typeface="BIZ UDP明朝 Medium" panose="02020500000000000000" pitchFamily="18" charset="-128"/>
                        </a:rPr>
                        <a:t>通常枠</a:t>
                      </a:r>
                      <a:endParaRPr lang="en-US" altLang="ja-JP" sz="1050" b="1" kern="100" dirty="0">
                        <a:solidFill>
                          <a:schemeClr val="tx1"/>
                        </a:solidFill>
                        <a:effectLst/>
                        <a:latin typeface="BIZ UDP明朝 Medium" panose="02020500000000000000" pitchFamily="18" charset="-128"/>
                        <a:ea typeface="BIZ UDP明朝 Medium" panose="02020500000000000000" pitchFamily="18" charset="-128"/>
                      </a:endParaRPr>
                    </a:p>
                    <a:p>
                      <a:pPr algn="ctr"/>
                      <a:r>
                        <a:rPr lang="ja-JP" altLang="en-US" sz="105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（現行）</a:t>
                      </a:r>
                      <a:endParaRPr lang="ja-JP" sz="110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1">
                        <a:lumMod val="60000"/>
                        <a:lumOff val="40000"/>
                      </a:schemeClr>
                    </a:solidFill>
                  </a:tcPr>
                </a:tc>
                <a:tc gridSpan="5">
                  <a:txBody>
                    <a:bodyPr/>
                    <a:lstStyle/>
                    <a:p>
                      <a:pPr algn="ctr"/>
                      <a:r>
                        <a:rPr lang="ja-JP" altLang="en-US" sz="1400" b="1" kern="100" dirty="0">
                          <a:solidFill>
                            <a:schemeClr val="tx1"/>
                          </a:solidFill>
                          <a:effectLst/>
                          <a:latin typeface="BIZ UDP明朝 Medium" panose="02020500000000000000" pitchFamily="18" charset="-128"/>
                          <a:ea typeface="BIZ UDP明朝 Medium" panose="02020500000000000000" pitchFamily="18" charset="-128"/>
                        </a:rPr>
                        <a:t>特別枠</a:t>
                      </a:r>
                      <a:r>
                        <a:rPr lang="ja-JP" altLang="en-US" sz="1400" b="1" kern="100" dirty="0">
                          <a:solidFill>
                            <a:srgbClr val="FF0000"/>
                          </a:solidFill>
                          <a:effectLst/>
                          <a:latin typeface="BIZ UDP明朝 Medium" panose="02020500000000000000" pitchFamily="18" charset="-128"/>
                          <a:ea typeface="BIZ UDP明朝 Medium" panose="02020500000000000000" pitchFamily="18" charset="-128"/>
                        </a:rPr>
                        <a:t>（新設）</a:t>
                      </a:r>
                      <a:endParaRPr lang="ja-JP" altLang="en-US" sz="1600" b="1" kern="100" dirty="0">
                        <a:solidFill>
                          <a:srgbClr val="FF000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1">
                        <a:lumMod val="60000"/>
                        <a:lumOff val="40000"/>
                      </a:schemeClr>
                    </a:solidFill>
                  </a:tcPr>
                </a:tc>
                <a:tc hMerge="1">
                  <a:txBody>
                    <a:bodyPr/>
                    <a:lstStyle/>
                    <a:p>
                      <a:pPr algn="ct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solidFill>
                  </a:tcPr>
                </a:tc>
                <a:tc hMerge="1">
                  <a:txBody>
                    <a:bodyPr/>
                    <a:lstStyle/>
                    <a:p>
                      <a:pPr algn="ct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solidFill>
                  </a:tcPr>
                </a:tc>
                <a:tc hMerge="1">
                  <a:txBody>
                    <a:bodyPr/>
                    <a:lstStyle/>
                    <a:p>
                      <a:pPr algn="ct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solidFill>
                  </a:tcPr>
                </a:tc>
                <a:tc hMerge="1">
                  <a:txBody>
                    <a:bodyPr/>
                    <a:lstStyle/>
                    <a:p>
                      <a:pPr algn="ctr"/>
                      <a:r>
                        <a:rPr lang="en-US" sz="900" kern="100" dirty="0">
                          <a:effectLst/>
                          <a:latin typeface="BIZ UDP明朝 Medium" panose="02020500000000000000" pitchFamily="18" charset="-128"/>
                          <a:ea typeface="BIZ UDP明朝 Medium" panose="02020500000000000000" pitchFamily="18" charset="-128"/>
                        </a:rPr>
                        <a:t> </a:t>
                      </a: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solidFill>
                  </a:tcPr>
                </a:tc>
                <a:extLst>
                  <a:ext uri="{0D108BD9-81ED-4DB2-BD59-A6C34878D82A}">
                    <a16:rowId xmlns:a16="http://schemas.microsoft.com/office/drawing/2014/main" val="2365142843"/>
                  </a:ext>
                </a:extLst>
              </a:tr>
              <a:tr h="360458">
                <a:tc vMerge="1">
                  <a:txBody>
                    <a:bodyPr/>
                    <a:lstStyle/>
                    <a:p>
                      <a:pPr algn="ct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solidFill>
                  </a:tcPr>
                </a:tc>
                <a:tc vMerge="1">
                  <a:txBody>
                    <a:bodyPr/>
                    <a:lstStyle/>
                    <a:p>
                      <a:pPr algn="ct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solidFill>
                  </a:tcPr>
                </a:tc>
                <a:tc>
                  <a:txBody>
                    <a:bodyPr/>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1" lang="ja-JP" altLang="en-US" sz="1000" b="1"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賃金引上げ枠</a:t>
                      </a:r>
                      <a:endParaRPr kumimoji="1" lang="ja-JP" altLang="en-US" sz="1050" b="1" i="0"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rgbClr val="CBE3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卒業枠</a:t>
                      </a:r>
                      <a:endParaRPr kumimoji="1" lang="ja-JP" altLang="en-US" sz="1050" b="1" i="0"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rgbClr val="CBE3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後継者支援枠</a:t>
                      </a:r>
                      <a:endParaRPr kumimoji="1" lang="ja-JP" altLang="en-US" sz="1050" b="1" i="0"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rgbClr val="CBE3C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創業枠</a:t>
                      </a:r>
                      <a:endParaRPr kumimoji="1" lang="ja-JP" altLang="en-US" sz="1050" b="1" i="0"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rgbClr val="CBE3CC"/>
                    </a:solidFill>
                  </a:tcPr>
                </a:tc>
                <a:tc>
                  <a:txBody>
                    <a:bodyPr/>
                    <a:lstStyle/>
                    <a:p>
                      <a:pPr algn="ctr"/>
                      <a:r>
                        <a:rPr kumimoji="1" lang="ja-JP" altLang="en-US" sz="1000" b="1"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インボイス枠</a:t>
                      </a:r>
                      <a:r>
                        <a:rPr kumimoji="1" lang="en-US" altLang="ja-JP" sz="1000" b="1" u="none" strike="noStrike" kern="1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 </a:t>
                      </a:r>
                      <a:endParaRPr lang="ja-JP" sz="105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rgbClr val="CBE3CC"/>
                    </a:solidFill>
                  </a:tcPr>
                </a:tc>
                <a:extLst>
                  <a:ext uri="{0D108BD9-81ED-4DB2-BD59-A6C34878D82A}">
                    <a16:rowId xmlns:a16="http://schemas.microsoft.com/office/drawing/2014/main" val="137140130"/>
                  </a:ext>
                </a:extLst>
              </a:tr>
              <a:tr h="561719">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補助率</a:t>
                      </a:r>
                      <a:endParaRPr lang="ja-JP" sz="105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R w="12700" cap="flat" cmpd="sng" algn="ctr">
                      <a:solidFill>
                        <a:schemeClr val="accent2"/>
                      </a:solidFill>
                      <a:prstDash val="solid"/>
                      <a:round/>
                      <a:headEnd type="none" w="med" len="med"/>
                      <a:tailEnd type="none" w="med" len="med"/>
                    </a:lnR>
                    <a:lnT w="12700" cap="flat" cmpd="sng" algn="ctr">
                      <a:solidFill>
                        <a:srgbClr val="FF9933"/>
                      </a:solidFill>
                      <a:prstDash val="solid"/>
                      <a:round/>
                      <a:headEnd type="none" w="med" len="med"/>
                      <a:tailEnd type="none" w="med" len="med"/>
                    </a:lnT>
                    <a:solidFill>
                      <a:schemeClr val="accent2">
                        <a:lumMod val="40000"/>
                        <a:lumOff val="60000"/>
                      </a:schemeClr>
                    </a:solidFill>
                  </a:tcPr>
                </a:tc>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２／３</a:t>
                      </a:r>
                      <a:endParaRPr lang="ja-JP" sz="100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FF9933"/>
                      </a:solidFill>
                      <a:prstDash val="solid"/>
                      <a:round/>
                      <a:headEnd type="none" w="med" len="med"/>
                      <a:tailEnd type="none" w="med" len="med"/>
                    </a:lnT>
                    <a:solidFill>
                      <a:schemeClr val="bg1">
                        <a:lumMod val="85000"/>
                      </a:schemeClr>
                    </a:solidFill>
                  </a:tcPr>
                </a:tc>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２／３</a:t>
                      </a:r>
                    </a:p>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（赤字事業者については３／４）</a:t>
                      </a:r>
                      <a:endParaRPr lang="ja-JP" sz="100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FF9933"/>
                      </a:solidFill>
                      <a:prstDash val="solid"/>
                      <a:round/>
                      <a:headEnd type="none" w="med" len="med"/>
                      <a:tailEnd type="none" w="med" len="med"/>
                    </a:lnT>
                    <a:solidFill>
                      <a:schemeClr val="accent4">
                        <a:lumMod val="40000"/>
                        <a:lumOff val="60000"/>
                      </a:schemeClr>
                    </a:solidFill>
                  </a:tcPr>
                </a:tc>
                <a:tc gridSpan="4">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２／３</a:t>
                      </a:r>
                    </a:p>
                  </a:txBody>
                  <a:tcPr marL="66718" marR="66718" marT="0" marB="0" anchor="ctr">
                    <a:lnL w="12700" cap="flat" cmpd="sng" algn="ctr">
                      <a:solidFill>
                        <a:schemeClr val="accent2"/>
                      </a:solidFill>
                      <a:prstDash val="solid"/>
                      <a:round/>
                      <a:headEnd type="none" w="med" len="med"/>
                      <a:tailEnd type="none" w="med" len="med"/>
                    </a:lnL>
                    <a:lnT w="12700" cap="flat" cmpd="sng" algn="ctr">
                      <a:solidFill>
                        <a:srgbClr val="FF9933"/>
                      </a:solidFill>
                      <a:prstDash val="solid"/>
                      <a:round/>
                      <a:headEnd type="none" w="med" len="med"/>
                      <a:tailEnd type="none" w="med" len="med"/>
                    </a:lnT>
                    <a:solidFill>
                      <a:schemeClr val="accent4">
                        <a:lumMod val="40000"/>
                        <a:lumOff val="60000"/>
                      </a:schemeClr>
                    </a:solidFill>
                  </a:tcPr>
                </a:tc>
                <a:tc hMerge="1">
                  <a:txBody>
                    <a:bodyPr/>
                    <a:lstStyle/>
                    <a:p>
                      <a:pPr algn="ctr"/>
                      <a:r>
                        <a:rPr lang="ja-JP" sz="900" b="0" kern="100" dirty="0">
                          <a:effectLst/>
                          <a:latin typeface="BIZ UDP明朝 Medium" panose="02020500000000000000" pitchFamily="18" charset="-128"/>
                          <a:ea typeface="BIZ UDP明朝 Medium" panose="02020500000000000000" pitchFamily="18" charset="-128"/>
                        </a:rPr>
                        <a:t>２／３</a:t>
                      </a:r>
                      <a:endParaRPr lang="ja-JP" sz="10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hMerge="1">
                  <a:txBody>
                    <a:bodyPr/>
                    <a:lstStyle/>
                    <a:p>
                      <a:pPr algn="ctr"/>
                      <a:r>
                        <a:rPr lang="ja-JP" sz="900" b="0" kern="100" dirty="0">
                          <a:effectLst/>
                          <a:latin typeface="BIZ UDP明朝 Medium" panose="02020500000000000000" pitchFamily="18" charset="-128"/>
                          <a:ea typeface="BIZ UDP明朝 Medium" panose="02020500000000000000" pitchFamily="18" charset="-128"/>
                        </a:rPr>
                        <a:t>２／３</a:t>
                      </a:r>
                      <a:endParaRPr lang="ja-JP" sz="10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hMerge="1">
                  <a:txBody>
                    <a:bodyPr/>
                    <a:lstStyle/>
                    <a:p>
                      <a:pPr algn="ctr"/>
                      <a:r>
                        <a:rPr lang="ja-JP" sz="900" b="0" kern="100" dirty="0">
                          <a:effectLst/>
                          <a:latin typeface="BIZ UDP明朝 Medium" panose="02020500000000000000" pitchFamily="18" charset="-128"/>
                          <a:ea typeface="BIZ UDP明朝 Medium" panose="02020500000000000000" pitchFamily="18" charset="-128"/>
                        </a:rPr>
                        <a:t>２／３</a:t>
                      </a:r>
                      <a:endParaRPr lang="ja-JP" sz="10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extLst>
                  <a:ext uri="{0D108BD9-81ED-4DB2-BD59-A6C34878D82A}">
                    <a16:rowId xmlns:a16="http://schemas.microsoft.com/office/drawing/2014/main" val="1930927977"/>
                  </a:ext>
                </a:extLst>
              </a:tr>
              <a:tr h="561719">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補助上限</a:t>
                      </a:r>
                      <a:endParaRPr lang="ja-JP" sz="105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R w="12700" cap="flat" cmpd="sng" algn="ctr">
                      <a:solidFill>
                        <a:schemeClr val="accent2"/>
                      </a:solidFill>
                      <a:prstDash val="solid"/>
                      <a:round/>
                      <a:headEnd type="none" w="med" len="med"/>
                      <a:tailEnd type="none" w="med" len="med"/>
                    </a:lnR>
                    <a:solidFill>
                      <a:schemeClr val="accent2">
                        <a:lumMod val="40000"/>
                        <a:lumOff val="60000"/>
                      </a:schemeClr>
                    </a:solidFill>
                  </a:tcPr>
                </a:tc>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５０万円</a:t>
                      </a:r>
                      <a:endParaRPr lang="ja-JP" sz="100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bg1">
                        <a:lumMod val="85000"/>
                      </a:schemeClr>
                    </a:solidFill>
                  </a:tcPr>
                </a:tc>
                <a:tc gridSpan="4">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２００万円</a:t>
                      </a:r>
                    </a:p>
                  </a:txBody>
                  <a:tcPr marL="66718" marR="6671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4">
                        <a:lumMod val="40000"/>
                        <a:lumOff val="60000"/>
                      </a:schemeClr>
                    </a:solidFill>
                  </a:tcPr>
                </a:tc>
                <a:tc hMerge="1">
                  <a:txBody>
                    <a:bodyPr/>
                    <a:lstStyle/>
                    <a:p>
                      <a:pPr algn="ctr"/>
                      <a:r>
                        <a:rPr lang="ja-JP" sz="900" b="0" kern="100" dirty="0">
                          <a:effectLst/>
                          <a:latin typeface="BIZ UDP明朝 Medium" panose="02020500000000000000" pitchFamily="18" charset="-128"/>
                          <a:ea typeface="BIZ UDP明朝 Medium" panose="02020500000000000000" pitchFamily="18" charset="-128"/>
                        </a:rPr>
                        <a:t>２００万円</a:t>
                      </a:r>
                      <a:endParaRPr lang="ja-JP" sz="10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hMerge="1">
                  <a:txBody>
                    <a:bodyPr/>
                    <a:lstStyle/>
                    <a:p>
                      <a:pPr algn="ctr"/>
                      <a:r>
                        <a:rPr lang="ja-JP" sz="900" b="0" kern="100" dirty="0">
                          <a:effectLst/>
                          <a:latin typeface="BIZ UDP明朝 Medium" panose="02020500000000000000" pitchFamily="18" charset="-128"/>
                          <a:ea typeface="BIZ UDP明朝 Medium" panose="02020500000000000000" pitchFamily="18" charset="-128"/>
                        </a:rPr>
                        <a:t>２００万円</a:t>
                      </a:r>
                      <a:endParaRPr lang="ja-JP" sz="10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hMerge="1">
                  <a:txBody>
                    <a:bodyPr/>
                    <a:lstStyle/>
                    <a:p>
                      <a:pPr algn="ctr"/>
                      <a:r>
                        <a:rPr lang="ja-JP" sz="900" b="0" kern="100" dirty="0">
                          <a:effectLst/>
                          <a:latin typeface="BIZ UDP明朝 Medium" panose="02020500000000000000" pitchFamily="18" charset="-128"/>
                          <a:ea typeface="BIZ UDP明朝 Medium" panose="02020500000000000000" pitchFamily="18" charset="-128"/>
                        </a:rPr>
                        <a:t>２００万円</a:t>
                      </a:r>
                      <a:endParaRPr lang="ja-JP" sz="1000" b="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１００万円</a:t>
                      </a:r>
                      <a:endParaRPr lang="ja-JP" sz="105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chemeClr val="accent2"/>
                      </a:solidFill>
                      <a:prstDash val="solid"/>
                      <a:round/>
                      <a:headEnd type="none" w="med" len="med"/>
                      <a:tailEnd type="none" w="med" len="med"/>
                    </a:lnL>
                    <a:solidFill>
                      <a:schemeClr val="accent4">
                        <a:lumMod val="40000"/>
                        <a:lumOff val="60000"/>
                      </a:schemeClr>
                    </a:solidFill>
                  </a:tcPr>
                </a:tc>
                <a:extLst>
                  <a:ext uri="{0D108BD9-81ED-4DB2-BD59-A6C34878D82A}">
                    <a16:rowId xmlns:a16="http://schemas.microsoft.com/office/drawing/2014/main" val="2778522986"/>
                  </a:ext>
                </a:extLst>
              </a:tr>
              <a:tr h="561719">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追加申請要件</a:t>
                      </a:r>
                      <a:endParaRPr lang="ja-JP" sz="105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R w="12700" cap="flat" cmpd="sng" algn="ctr">
                      <a:solidFill>
                        <a:schemeClr val="accent2"/>
                      </a:solidFill>
                      <a:prstDash val="solid"/>
                      <a:round/>
                      <a:headEnd type="none" w="med" len="med"/>
                      <a:tailEnd type="none" w="med" len="med"/>
                    </a:lnR>
                    <a:solidFill>
                      <a:schemeClr val="accent2">
                        <a:lumMod val="40000"/>
                        <a:lumOff val="60000"/>
                      </a:schemeClr>
                    </a:solidFill>
                  </a:tcPr>
                </a:tc>
                <a:tc>
                  <a:txBody>
                    <a:bodyPr/>
                    <a:lstStyle/>
                    <a:p>
                      <a:pPr algn="ctr"/>
                      <a:r>
                        <a:rPr lang="ja-JP" sz="1000" b="1" kern="100" dirty="0">
                          <a:solidFill>
                            <a:schemeClr val="tx1"/>
                          </a:solidFill>
                          <a:effectLst/>
                          <a:latin typeface="BIZ UDP明朝 Medium" panose="02020500000000000000" pitchFamily="18" charset="-128"/>
                          <a:ea typeface="BIZ UDP明朝 Medium" panose="02020500000000000000" pitchFamily="18" charset="-128"/>
                        </a:rPr>
                        <a:t>―</a:t>
                      </a:r>
                      <a:endParaRPr lang="ja-JP" sz="1000" b="1" kern="100" dirty="0">
                        <a:solidFill>
                          <a:schemeClr val="tx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bg1">
                        <a:lumMod val="85000"/>
                      </a:schemeClr>
                    </a:solidFill>
                  </a:tcPr>
                </a:tc>
                <a:tc gridSpan="5">
                  <a:txBody>
                    <a:bodyPr/>
                    <a:lstStyle/>
                    <a:p>
                      <a:pPr algn="ctr"/>
                      <a:r>
                        <a:rPr lang="en-US" altLang="ja-JP" sz="1000" b="1" u="none" kern="100" dirty="0">
                          <a:solidFill>
                            <a:schemeClr val="tx1"/>
                          </a:solidFill>
                          <a:effectLst/>
                          <a:latin typeface="BIZ UDP明朝 Medium" panose="02020500000000000000" pitchFamily="18" charset="-128"/>
                          <a:ea typeface="BIZ UDP明朝 Medium" panose="02020500000000000000" pitchFamily="18" charset="-128"/>
                        </a:rPr>
                        <a:t>P.</a:t>
                      </a:r>
                      <a:r>
                        <a:rPr lang="ja-JP" altLang="en-US" sz="1000" b="1" u="none" kern="100" dirty="0">
                          <a:solidFill>
                            <a:schemeClr val="tx1"/>
                          </a:solidFill>
                          <a:effectLst/>
                          <a:latin typeface="BIZ UDP明朝 Medium" panose="02020500000000000000" pitchFamily="18" charset="-128"/>
                          <a:ea typeface="BIZ UDP明朝 Medium" panose="02020500000000000000" pitchFamily="18" charset="-128"/>
                        </a:rPr>
                        <a:t>５～６を確認ください。</a:t>
                      </a:r>
                      <a:endParaRPr lang="ja-JP" sz="1000" b="1" u="none" kern="100" dirty="0">
                        <a:solidFill>
                          <a:schemeClr val="tx1"/>
                        </a:solidFill>
                        <a:effectLst/>
                        <a:latin typeface="BIZ UDP明朝 Medium" panose="02020500000000000000" pitchFamily="18" charset="-128"/>
                        <a:ea typeface="BIZ UDP明朝 Medium" panose="02020500000000000000" pitchFamily="18" charset="-128"/>
                      </a:endParaRPr>
                    </a:p>
                  </a:txBody>
                  <a:tcPr marL="66718" marR="66718" marT="0" marB="0" anchor="ctr">
                    <a:lnL w="12700" cap="flat" cmpd="sng" algn="ctr">
                      <a:solidFill>
                        <a:schemeClr val="accent2"/>
                      </a:solidFill>
                      <a:prstDash val="solid"/>
                      <a:round/>
                      <a:headEnd type="none" w="med" len="med"/>
                      <a:tailEnd type="none" w="med" len="med"/>
                    </a:lnL>
                    <a:solidFill>
                      <a:schemeClr val="accent4">
                        <a:lumMod val="40000"/>
                        <a:lumOff val="60000"/>
                      </a:schemeClr>
                    </a:solidFill>
                  </a:tcPr>
                </a:tc>
                <a:tc hMerge="1">
                  <a:txBody>
                    <a:bodyPr/>
                    <a:lstStyle/>
                    <a:p>
                      <a:pPr algn="ctr"/>
                      <a:r>
                        <a:rPr lang="ja-JP" sz="900" u="sng" kern="100" dirty="0">
                          <a:effectLst/>
                          <a:latin typeface="BIZ UDP明朝 Medium" panose="02020500000000000000" pitchFamily="18" charset="-128"/>
                          <a:ea typeface="BIZ UDP明朝 Medium" panose="02020500000000000000" pitchFamily="18" charset="-128"/>
                        </a:rPr>
                        <a:t>下記（３）を参照</a:t>
                      </a: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hMerge="1">
                  <a:txBody>
                    <a:bodyPr/>
                    <a:lstStyle/>
                    <a:p>
                      <a:pPr algn="ctr"/>
                      <a:r>
                        <a:rPr lang="ja-JP" sz="900" u="sng" kern="100" dirty="0">
                          <a:effectLst/>
                          <a:latin typeface="BIZ UDP明朝 Medium" panose="02020500000000000000" pitchFamily="18" charset="-128"/>
                          <a:ea typeface="BIZ UDP明朝 Medium" panose="02020500000000000000" pitchFamily="18" charset="-128"/>
                        </a:rPr>
                        <a:t>下記（４）を参照</a:t>
                      </a: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hMerge="1">
                  <a:txBody>
                    <a:bodyPr/>
                    <a:lstStyle/>
                    <a:p>
                      <a:pPr algn="ctr"/>
                      <a:r>
                        <a:rPr lang="ja-JP" sz="900" u="sng" kern="100" dirty="0">
                          <a:effectLst/>
                          <a:latin typeface="BIZ UDP明朝 Medium" panose="02020500000000000000" pitchFamily="18" charset="-128"/>
                          <a:ea typeface="BIZ UDP明朝 Medium" panose="02020500000000000000" pitchFamily="18" charset="-128"/>
                        </a:rPr>
                        <a:t>下記（５）を参照</a:t>
                      </a: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tc hMerge="1">
                  <a:txBody>
                    <a:bodyPr/>
                    <a:lstStyle/>
                    <a:p>
                      <a:pPr algn="ctr"/>
                      <a:r>
                        <a:rPr lang="ja-JP" sz="900" u="sng" kern="100" dirty="0">
                          <a:effectLst/>
                          <a:latin typeface="BIZ UDP明朝 Medium" panose="02020500000000000000" pitchFamily="18" charset="-128"/>
                          <a:ea typeface="BIZ UDP明朝 Medium" panose="02020500000000000000" pitchFamily="18" charset="-128"/>
                        </a:rPr>
                        <a:t>下記（６）を参照</a:t>
                      </a:r>
                      <a:endParaRPr lang="ja-JP" sz="1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6718" marR="66718" marT="0" marB="0" anchor="ctr">
                    <a:solidFill>
                      <a:schemeClr val="accent2">
                        <a:lumMod val="20000"/>
                        <a:lumOff val="80000"/>
                      </a:schemeClr>
                    </a:solidFill>
                  </a:tcPr>
                </a:tc>
                <a:extLst>
                  <a:ext uri="{0D108BD9-81ED-4DB2-BD59-A6C34878D82A}">
                    <a16:rowId xmlns:a16="http://schemas.microsoft.com/office/drawing/2014/main" val="3992786238"/>
                  </a:ext>
                </a:extLst>
              </a:tr>
            </a:tbl>
          </a:graphicData>
        </a:graphic>
      </p:graphicFrame>
      <p:sp>
        <p:nvSpPr>
          <p:cNvPr id="23" name="テキスト ボックス 22">
            <a:extLst>
              <a:ext uri="{FF2B5EF4-FFF2-40B4-BE49-F238E27FC236}">
                <a16:creationId xmlns:a16="http://schemas.microsoft.com/office/drawing/2014/main" id="{55DCB868-DC1B-4E86-8B92-EF9A7DE68B24}"/>
              </a:ext>
            </a:extLst>
          </p:cNvPr>
          <p:cNvSpPr txBox="1"/>
          <p:nvPr/>
        </p:nvSpPr>
        <p:spPr>
          <a:xfrm>
            <a:off x="1624547" y="2569807"/>
            <a:ext cx="3681932" cy="369332"/>
          </a:xfrm>
          <a:prstGeom prst="rect">
            <a:avLst/>
          </a:prstGeom>
          <a:noFill/>
        </p:spPr>
        <p:txBody>
          <a:bodyPr wrap="square" rtlCol="0">
            <a:spAutoFit/>
          </a:bodyPr>
          <a:lstStyle/>
          <a:p>
            <a:pPr algn="ctr"/>
            <a:r>
              <a:rPr lang="ja-JP" altLang="en-US" b="1" dirty="0">
                <a:latin typeface="BIZ UDP明朝 Medium" panose="02020500000000000000" pitchFamily="18" charset="-128"/>
                <a:ea typeface="BIZ UDP明朝 Medium" panose="02020500000000000000" pitchFamily="18" charset="-128"/>
              </a:rPr>
              <a:t>補助率・補助上限額は？</a:t>
            </a:r>
          </a:p>
        </p:txBody>
      </p:sp>
      <p:pic>
        <p:nvPicPr>
          <p:cNvPr id="24" name="図 23">
            <a:extLst>
              <a:ext uri="{FF2B5EF4-FFF2-40B4-BE49-F238E27FC236}">
                <a16:creationId xmlns:a16="http://schemas.microsoft.com/office/drawing/2014/main" id="{E749290E-D1E0-4BA2-97EC-D6A342019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8653" y="2252875"/>
            <a:ext cx="1240562" cy="1106587"/>
          </a:xfrm>
          <a:prstGeom prst="rect">
            <a:avLst/>
          </a:prstGeom>
        </p:spPr>
      </p:pic>
      <p:sp>
        <p:nvSpPr>
          <p:cNvPr id="25" name="テキスト ボックス 24">
            <a:extLst>
              <a:ext uri="{FF2B5EF4-FFF2-40B4-BE49-F238E27FC236}">
                <a16:creationId xmlns:a16="http://schemas.microsoft.com/office/drawing/2014/main" id="{EDA930A3-50A5-4529-988D-5B519B8DD413}"/>
              </a:ext>
            </a:extLst>
          </p:cNvPr>
          <p:cNvSpPr txBox="1"/>
          <p:nvPr/>
        </p:nvSpPr>
        <p:spPr>
          <a:xfrm>
            <a:off x="513000" y="5455533"/>
            <a:ext cx="5832000" cy="563359"/>
          </a:xfrm>
          <a:prstGeom prst="rect">
            <a:avLst/>
          </a:prstGeom>
          <a:noFill/>
        </p:spPr>
        <p:txBody>
          <a:bodyPr wrap="square" rtlCol="0">
            <a:spAutoFit/>
          </a:bodyPr>
          <a:lstStyle/>
          <a:p>
            <a:pPr marL="171450" indent="-171450">
              <a:lnSpc>
                <a:spcPts val="2000"/>
              </a:lnSpc>
              <a:buClr>
                <a:schemeClr val="tx1"/>
              </a:buClr>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販路開拓に必要な経費の一部を補助します。</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Clr>
                <a:schemeClr val="tx1"/>
              </a:buClr>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通常枠、特別枠のいずれか１つの枠のみ申請可能です。</a:t>
            </a:r>
            <a:endParaRPr lang="en-US" altLang="ja-JP" sz="1200" dirty="0">
              <a:latin typeface="BIZ UDP明朝 Medium" panose="02020500000000000000" pitchFamily="18" charset="-128"/>
              <a:ea typeface="BIZ UDP明朝 Medium" panose="02020500000000000000" pitchFamily="18" charset="-128"/>
            </a:endParaRPr>
          </a:p>
        </p:txBody>
      </p:sp>
      <p:sp>
        <p:nvSpPr>
          <p:cNvPr id="26" name="Slide Number Placeholder 5">
            <a:extLst>
              <a:ext uri="{FF2B5EF4-FFF2-40B4-BE49-F238E27FC236}">
                <a16:creationId xmlns:a16="http://schemas.microsoft.com/office/drawing/2014/main" id="{BB6AA5F1-805B-49DB-A6D9-1EB83012D032}"/>
              </a:ext>
            </a:extLst>
          </p:cNvPr>
          <p:cNvSpPr txBox="1">
            <a:spLocks/>
          </p:cNvSpPr>
          <p:nvPr/>
        </p:nvSpPr>
        <p:spPr>
          <a:xfrm>
            <a:off x="3214839" y="9535402"/>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2</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
        <p:nvSpPr>
          <p:cNvPr id="27" name="テキスト ボックス 26">
            <a:extLst>
              <a:ext uri="{FF2B5EF4-FFF2-40B4-BE49-F238E27FC236}">
                <a16:creationId xmlns:a16="http://schemas.microsoft.com/office/drawing/2014/main" id="{9C0BF3B6-0A0C-481F-8B78-9FEE33FC013D}"/>
              </a:ext>
            </a:extLst>
          </p:cNvPr>
          <p:cNvSpPr txBox="1"/>
          <p:nvPr/>
        </p:nvSpPr>
        <p:spPr>
          <a:xfrm>
            <a:off x="1588034" y="6323692"/>
            <a:ext cx="3681932" cy="369332"/>
          </a:xfrm>
          <a:prstGeom prst="rect">
            <a:avLst/>
          </a:prstGeom>
          <a:noFill/>
        </p:spPr>
        <p:txBody>
          <a:bodyPr wrap="square" rtlCol="0">
            <a:spAutoFit/>
          </a:bodyPr>
          <a:lstStyle/>
          <a:p>
            <a:pPr algn="ctr"/>
            <a:r>
              <a:rPr lang="ja-JP" altLang="en-US" b="1" dirty="0">
                <a:latin typeface="BIZ UDP明朝 Medium" panose="02020500000000000000" pitchFamily="18" charset="-128"/>
                <a:ea typeface="BIZ UDP明朝 Medium" panose="02020500000000000000" pitchFamily="18" charset="-128"/>
              </a:rPr>
              <a:t>特別枠 </a:t>
            </a:r>
            <a:r>
              <a:rPr lang="en-US" altLang="ja-JP" b="1" dirty="0">
                <a:solidFill>
                  <a:srgbClr val="FF0000"/>
                </a:solidFill>
                <a:latin typeface="BIZ UDP明朝 Medium" panose="02020500000000000000" pitchFamily="18" charset="-128"/>
                <a:ea typeface="BIZ UDP明朝 Medium" panose="02020500000000000000" pitchFamily="18" charset="-128"/>
              </a:rPr>
              <a:t>(</a:t>
            </a:r>
            <a:r>
              <a:rPr lang="ja-JP" altLang="en-US" b="1" dirty="0">
                <a:solidFill>
                  <a:srgbClr val="FF0000"/>
                </a:solidFill>
                <a:latin typeface="BIZ UDP明朝 Medium" panose="02020500000000000000" pitchFamily="18" charset="-128"/>
                <a:ea typeface="BIZ UDP明朝 Medium" panose="02020500000000000000" pitchFamily="18" charset="-128"/>
              </a:rPr>
              <a:t>新設</a:t>
            </a:r>
            <a:r>
              <a:rPr lang="en-US" altLang="ja-JP" b="1" dirty="0">
                <a:solidFill>
                  <a:srgbClr val="FF0000"/>
                </a:solidFill>
                <a:latin typeface="BIZ UDP明朝 Medium" panose="02020500000000000000" pitchFamily="18" charset="-128"/>
                <a:ea typeface="BIZ UDP明朝 Medium" panose="02020500000000000000" pitchFamily="18" charset="-128"/>
              </a:rPr>
              <a:t>)</a:t>
            </a:r>
            <a:r>
              <a:rPr lang="ja-JP" altLang="en-US" b="1" dirty="0">
                <a:latin typeface="BIZ UDP明朝 Medium" panose="02020500000000000000" pitchFamily="18" charset="-128"/>
                <a:ea typeface="BIZ UDP明朝 Medium" panose="02020500000000000000" pitchFamily="18" charset="-128"/>
              </a:rPr>
              <a:t>一覧</a:t>
            </a:r>
            <a:endParaRPr lang="en-US" altLang="ja-JP" b="1" dirty="0">
              <a:latin typeface="BIZ UDP明朝 Medium" panose="02020500000000000000" pitchFamily="18" charset="-128"/>
              <a:ea typeface="BIZ UDP明朝 Medium" panose="02020500000000000000" pitchFamily="18" charset="-128"/>
            </a:endParaRPr>
          </a:p>
        </p:txBody>
      </p:sp>
      <p:graphicFrame>
        <p:nvGraphicFramePr>
          <p:cNvPr id="28" name="表 27">
            <a:extLst>
              <a:ext uri="{FF2B5EF4-FFF2-40B4-BE49-F238E27FC236}">
                <a16:creationId xmlns:a16="http://schemas.microsoft.com/office/drawing/2014/main" id="{37A015F4-5227-4646-8907-4C6E4EA90F83}"/>
              </a:ext>
            </a:extLst>
          </p:cNvPr>
          <p:cNvGraphicFramePr>
            <a:graphicFrameLocks noGrp="1"/>
          </p:cNvGraphicFramePr>
          <p:nvPr>
            <p:extLst>
              <p:ext uri="{D42A27DB-BD31-4B8C-83A1-F6EECF244321}">
                <p14:modId xmlns:p14="http://schemas.microsoft.com/office/powerpoint/2010/main" val="953151793"/>
              </p:ext>
            </p:extLst>
          </p:nvPr>
        </p:nvGraphicFramePr>
        <p:xfrm>
          <a:off x="513000" y="6747227"/>
          <a:ext cx="5982875" cy="2747293"/>
        </p:xfrm>
        <a:graphic>
          <a:graphicData uri="http://schemas.openxmlformats.org/drawingml/2006/table">
            <a:tbl>
              <a:tblPr firstRow="1" bandRow="1">
                <a:tableStyleId>{72833802-FEF1-4C79-8D5D-14CF1EAF98D9}</a:tableStyleId>
              </a:tblPr>
              <a:tblGrid>
                <a:gridCol w="1692792">
                  <a:extLst>
                    <a:ext uri="{9D8B030D-6E8A-4147-A177-3AD203B41FA5}">
                      <a16:colId xmlns:a16="http://schemas.microsoft.com/office/drawing/2014/main" val="2641120829"/>
                    </a:ext>
                  </a:extLst>
                </a:gridCol>
                <a:gridCol w="4290083">
                  <a:extLst>
                    <a:ext uri="{9D8B030D-6E8A-4147-A177-3AD203B41FA5}">
                      <a16:colId xmlns:a16="http://schemas.microsoft.com/office/drawing/2014/main" val="2245362577"/>
                    </a:ext>
                  </a:extLst>
                </a:gridCol>
              </a:tblGrid>
              <a:tr h="209127">
                <a:tc>
                  <a:txBody>
                    <a:bodyPr/>
                    <a:lstStyle/>
                    <a:p>
                      <a:pPr algn="ctr"/>
                      <a:r>
                        <a:rPr kumimoji="1" lang="ja-JP" altLang="en-US" sz="1200" b="1" u="none" dirty="0">
                          <a:solidFill>
                            <a:schemeClr val="tx1"/>
                          </a:solidFill>
                          <a:latin typeface="BIZ UDP明朝 Medium" panose="02020500000000000000" pitchFamily="18" charset="-128"/>
                          <a:ea typeface="BIZ UDP明朝 Medium" panose="02020500000000000000" pitchFamily="18" charset="-128"/>
                        </a:rPr>
                        <a:t>類型</a:t>
                      </a:r>
                    </a:p>
                  </a:txBody>
                  <a:tcPr anchor="ctr">
                    <a:lnR w="12700" cap="flat" cmpd="sng" algn="ctr">
                      <a:solidFill>
                        <a:srgbClr val="FF9933"/>
                      </a:solidFill>
                      <a:prstDash val="solid"/>
                      <a:round/>
                      <a:headEnd type="none" w="med" len="med"/>
                      <a:tailEnd type="none" w="med" len="med"/>
                    </a:lnR>
                    <a:solidFill>
                      <a:schemeClr val="accent4">
                        <a:lumMod val="40000"/>
                        <a:lumOff val="60000"/>
                      </a:schemeClr>
                    </a:solidFill>
                  </a:tcPr>
                </a:tc>
                <a:tc>
                  <a:txBody>
                    <a:bodyPr/>
                    <a:lstStyle/>
                    <a:p>
                      <a:pPr algn="ctr"/>
                      <a:r>
                        <a:rPr kumimoji="1" lang="ja-JP" altLang="en-US" sz="1200" dirty="0">
                          <a:solidFill>
                            <a:schemeClr val="tx1"/>
                          </a:solidFill>
                          <a:latin typeface="BIZ UDP明朝 Medium" panose="02020500000000000000" pitchFamily="18" charset="-128"/>
                          <a:ea typeface="BIZ UDP明朝 Medium" panose="02020500000000000000" pitchFamily="18" charset="-128"/>
                        </a:rPr>
                        <a:t>概要</a:t>
                      </a:r>
                    </a:p>
                  </a:txBody>
                  <a:tcPr anchor="ctr">
                    <a:lnL w="12700" cap="flat" cmpd="sng" algn="ctr">
                      <a:solidFill>
                        <a:srgbClr val="FF9933"/>
                      </a:solidFill>
                      <a:prstDash val="solid"/>
                      <a:round/>
                      <a:headEnd type="none" w="med" len="med"/>
                      <a:tailEnd type="none" w="med" len="med"/>
                    </a:lnL>
                    <a:solidFill>
                      <a:schemeClr val="accent4">
                        <a:lumMod val="40000"/>
                        <a:lumOff val="60000"/>
                      </a:schemeClr>
                    </a:solidFill>
                  </a:tcPr>
                </a:tc>
                <a:extLst>
                  <a:ext uri="{0D108BD9-81ED-4DB2-BD59-A6C34878D82A}">
                    <a16:rowId xmlns:a16="http://schemas.microsoft.com/office/drawing/2014/main" val="1432610370"/>
                  </a:ext>
                </a:extLst>
              </a:tr>
              <a:tr h="644173">
                <a:tc>
                  <a:txBody>
                    <a:bodyPr/>
                    <a:lstStyle/>
                    <a:p>
                      <a:pPr algn="ctr"/>
                      <a:r>
                        <a:rPr kumimoji="1" lang="ja-JP" altLang="en-US" sz="1200" b="1" u="none" dirty="0">
                          <a:solidFill>
                            <a:schemeClr val="tx1"/>
                          </a:solidFill>
                          <a:latin typeface="BIZ UDP明朝 Medium" panose="02020500000000000000" pitchFamily="18" charset="-128"/>
                          <a:ea typeface="BIZ UDP明朝 Medium" panose="02020500000000000000" pitchFamily="18" charset="-128"/>
                        </a:rPr>
                        <a:t>賃金引上げ枠</a:t>
                      </a:r>
                    </a:p>
                  </a:txBody>
                  <a:tcPr anchor="ctr">
                    <a:lnR w="12700" cap="flat" cmpd="sng" algn="ctr">
                      <a:solidFill>
                        <a:srgbClr val="FF9933"/>
                      </a:solidFill>
                      <a:prstDash val="solid"/>
                      <a:round/>
                      <a:headEnd type="none" w="med" len="med"/>
                      <a:tailEnd type="none" w="med" len="med"/>
                    </a:lnR>
                    <a:solidFill>
                      <a:schemeClr val="accent4">
                        <a:lumMod val="20000"/>
                        <a:lumOff val="80000"/>
                      </a:schemeClr>
                    </a:solidFill>
                  </a:tcPr>
                </a:tc>
                <a:tc>
                  <a:txBody>
                    <a:bodyPr/>
                    <a:lstStyle/>
                    <a:p>
                      <a:r>
                        <a:rPr kumimoji="1" lang="ja-JP" altLang="en-US" sz="1200" dirty="0">
                          <a:solidFill>
                            <a:schemeClr val="tx1"/>
                          </a:solidFill>
                          <a:latin typeface="BIZ UDP明朝 Medium" panose="02020500000000000000" pitchFamily="18" charset="-128"/>
                          <a:ea typeface="BIZ UDP明朝 Medium" panose="02020500000000000000" pitchFamily="18" charset="-128"/>
                        </a:rPr>
                        <a:t>販路開拓の取り組みに加え、事業場内最低賃金が地域別最低賃金より＋</a:t>
                      </a:r>
                      <a:r>
                        <a:rPr kumimoji="1" lang="en-US" altLang="ja-JP" sz="1200" dirty="0">
                          <a:solidFill>
                            <a:schemeClr val="tx1"/>
                          </a:solidFill>
                          <a:latin typeface="BIZ UDP明朝 Medium" panose="02020500000000000000" pitchFamily="18" charset="-128"/>
                          <a:ea typeface="BIZ UDP明朝 Medium" panose="02020500000000000000" pitchFamily="18" charset="-128"/>
                        </a:rPr>
                        <a:t>30</a:t>
                      </a:r>
                      <a:r>
                        <a:rPr kumimoji="1" lang="ja-JP" altLang="en-US" sz="1200" dirty="0">
                          <a:solidFill>
                            <a:schemeClr val="tx1"/>
                          </a:solidFill>
                          <a:latin typeface="BIZ UDP明朝 Medium" panose="02020500000000000000" pitchFamily="18" charset="-128"/>
                          <a:ea typeface="BIZ UDP明朝 Medium" panose="02020500000000000000" pitchFamily="18" charset="-128"/>
                        </a:rPr>
                        <a:t>円以上である小規模事業者</a:t>
                      </a:r>
                      <a:endParaRPr kumimoji="1" lang="en-US" altLang="ja-JP" sz="1200" dirty="0">
                        <a:solidFill>
                          <a:schemeClr val="tx1"/>
                        </a:solidFill>
                        <a:latin typeface="BIZ UDP明朝 Medium" panose="02020500000000000000" pitchFamily="18" charset="-128"/>
                        <a:ea typeface="BIZ UDP明朝 Medium" panose="02020500000000000000" pitchFamily="18" charset="-128"/>
                      </a:endParaRPr>
                    </a:p>
                    <a:p>
                      <a:r>
                        <a:rPr kumimoji="1" lang="en-US" altLang="ja-JP" sz="1200"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b="1" u="sng" dirty="0">
                          <a:solidFill>
                            <a:schemeClr val="tx1"/>
                          </a:solidFill>
                          <a:latin typeface="BIZ UDP明朝 Medium" panose="02020500000000000000" pitchFamily="18" charset="-128"/>
                          <a:ea typeface="BIZ UDP明朝 Medium" panose="02020500000000000000" pitchFamily="18" charset="-128"/>
                        </a:rPr>
                        <a:t>赤字事業者は、補助率　</a:t>
                      </a:r>
                      <a:r>
                        <a:rPr kumimoji="1" lang="en-US" altLang="ja-JP" sz="1200" b="1" u="sng" dirty="0">
                          <a:solidFill>
                            <a:schemeClr val="tx1"/>
                          </a:solidFill>
                          <a:latin typeface="BIZ UDP明朝 Medium" panose="02020500000000000000" pitchFamily="18" charset="-128"/>
                          <a:ea typeface="BIZ UDP明朝 Medium" panose="02020500000000000000" pitchFamily="18" charset="-128"/>
                        </a:rPr>
                        <a:t>3/4</a:t>
                      </a:r>
                      <a:r>
                        <a:rPr kumimoji="1" lang="ja-JP" altLang="en-US" sz="1200" b="1" u="sng" dirty="0">
                          <a:solidFill>
                            <a:schemeClr val="tx1"/>
                          </a:solidFill>
                          <a:latin typeface="BIZ UDP明朝 Medium" panose="02020500000000000000" pitchFamily="18" charset="-128"/>
                          <a:ea typeface="BIZ UDP明朝 Medium" panose="02020500000000000000" pitchFamily="18" charset="-128"/>
                        </a:rPr>
                        <a:t>に引上げる</a:t>
                      </a:r>
                      <a:r>
                        <a:rPr kumimoji="1" lang="ja-JP" altLang="en-US" sz="1200" dirty="0">
                          <a:solidFill>
                            <a:schemeClr val="tx1"/>
                          </a:solidFill>
                          <a:latin typeface="BIZ UDP明朝 Medium" panose="02020500000000000000" pitchFamily="18" charset="-128"/>
                          <a:ea typeface="BIZ UDP明朝 Medium" panose="02020500000000000000" pitchFamily="18" charset="-128"/>
                        </a:rPr>
                        <a:t>とともに加点を実施。</a:t>
                      </a:r>
                      <a:endParaRPr kumimoji="1" lang="en-US" altLang="ja-JP" sz="1200"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3637350408"/>
                  </a:ext>
                </a:extLst>
              </a:tr>
              <a:tr h="280142">
                <a:tc>
                  <a:txBody>
                    <a:bodyPr/>
                    <a:lstStyle/>
                    <a:p>
                      <a:pPr algn="ctr"/>
                      <a:r>
                        <a:rPr kumimoji="1" lang="ja-JP" altLang="en-US" sz="1200" b="1" u="none" dirty="0">
                          <a:solidFill>
                            <a:schemeClr val="tx1"/>
                          </a:solidFill>
                          <a:latin typeface="BIZ UDP明朝 Medium" panose="02020500000000000000" pitchFamily="18" charset="-128"/>
                          <a:ea typeface="BIZ UDP明朝 Medium" panose="02020500000000000000" pitchFamily="18" charset="-128"/>
                        </a:rPr>
                        <a:t>卒業枠</a:t>
                      </a:r>
                    </a:p>
                  </a:txBody>
                  <a:tcPr anchor="ctr">
                    <a:lnR w="12700" cap="flat" cmpd="sng" algn="ctr">
                      <a:solidFill>
                        <a:srgbClr val="FF9933"/>
                      </a:solidFill>
                      <a:prstDash val="solid"/>
                      <a:round/>
                      <a:headEnd type="none" w="med" len="med"/>
                      <a:tailEnd type="none" w="med" len="med"/>
                    </a:lnR>
                    <a:solidFill>
                      <a:schemeClr val="accent4">
                        <a:lumMod val="20000"/>
                        <a:lumOff val="80000"/>
                      </a:schemeClr>
                    </a:solidFill>
                  </a:tcPr>
                </a:tc>
                <a:tc>
                  <a:txBody>
                    <a:bodyPr/>
                    <a:lstStyle/>
                    <a:p>
                      <a:r>
                        <a:rPr kumimoji="1" lang="ja-JP" altLang="en-US" sz="1200" dirty="0">
                          <a:solidFill>
                            <a:schemeClr val="tx1"/>
                          </a:solidFill>
                          <a:latin typeface="BIZ UDP明朝 Medium" panose="02020500000000000000" pitchFamily="18" charset="-128"/>
                          <a:ea typeface="BIZ UDP明朝 Medium" panose="02020500000000000000" pitchFamily="18" charset="-128"/>
                        </a:rPr>
                        <a:t>販路開拓の取り組みに加え、雇用を増やし小規模事業者の従業員数を超えて事業規模を拡大する小規模事業者</a:t>
                      </a:r>
                    </a:p>
                  </a:txBody>
                  <a:tcPr>
                    <a:lnL w="12700"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506892353"/>
                  </a:ext>
                </a:extLst>
              </a:tr>
              <a:tr h="203942">
                <a:tc>
                  <a:txBody>
                    <a:bodyPr/>
                    <a:lstStyle/>
                    <a:p>
                      <a:pPr algn="ctr"/>
                      <a:r>
                        <a:rPr kumimoji="1" lang="ja-JP" altLang="en-US" sz="1200" b="1" u="none" dirty="0">
                          <a:solidFill>
                            <a:schemeClr val="tx1"/>
                          </a:solidFill>
                          <a:latin typeface="BIZ UDP明朝 Medium" panose="02020500000000000000" pitchFamily="18" charset="-128"/>
                          <a:ea typeface="BIZ UDP明朝 Medium" panose="02020500000000000000" pitchFamily="18" charset="-128"/>
                        </a:rPr>
                        <a:t>後継者支援枠</a:t>
                      </a:r>
                    </a:p>
                  </a:txBody>
                  <a:tcPr anchor="ctr">
                    <a:lnR w="12700" cap="flat" cmpd="sng" algn="ctr">
                      <a:solidFill>
                        <a:srgbClr val="FF9933"/>
                      </a:solidFill>
                      <a:prstDash val="solid"/>
                      <a:round/>
                      <a:headEnd type="none" w="med" len="med"/>
                      <a:tailEnd type="none" w="med" len="med"/>
                    </a:lnR>
                    <a:solidFill>
                      <a:schemeClr val="accent4">
                        <a:lumMod val="20000"/>
                        <a:lumOff val="80000"/>
                      </a:schemeClr>
                    </a:solidFill>
                  </a:tcPr>
                </a:tc>
                <a:tc>
                  <a:txBody>
                    <a:bodyPr/>
                    <a:lstStyle/>
                    <a:p>
                      <a:r>
                        <a:rPr kumimoji="1" lang="ja-JP" altLang="en-US" sz="1200" dirty="0">
                          <a:solidFill>
                            <a:schemeClr val="tx1"/>
                          </a:solidFill>
                          <a:latin typeface="BIZ UDP明朝 Medium" panose="02020500000000000000" pitchFamily="18" charset="-128"/>
                          <a:ea typeface="BIZ UDP明朝 Medium" panose="02020500000000000000" pitchFamily="18" charset="-128"/>
                        </a:rPr>
                        <a:t>販路開拓の取り組みに加え、アトツギ甲子園においてファイナリストに選ばれた小規模事業者</a:t>
                      </a:r>
                    </a:p>
                  </a:txBody>
                  <a:tcPr>
                    <a:lnL w="12700"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2965512251"/>
                  </a:ext>
                </a:extLst>
              </a:tr>
              <a:tr h="173462">
                <a:tc>
                  <a:txBody>
                    <a:bodyPr/>
                    <a:lstStyle/>
                    <a:p>
                      <a:pPr algn="ctr"/>
                      <a:r>
                        <a:rPr kumimoji="1" lang="ja-JP" altLang="en-US" sz="1200" b="1" u="none" dirty="0">
                          <a:solidFill>
                            <a:schemeClr val="tx1"/>
                          </a:solidFill>
                          <a:latin typeface="BIZ UDP明朝 Medium" panose="02020500000000000000" pitchFamily="18" charset="-128"/>
                          <a:ea typeface="BIZ UDP明朝 Medium" panose="02020500000000000000" pitchFamily="18" charset="-128"/>
                        </a:rPr>
                        <a:t>創業枠</a:t>
                      </a:r>
                    </a:p>
                  </a:txBody>
                  <a:tcPr anchor="ctr">
                    <a:lnR w="12700" cap="flat" cmpd="sng" algn="ctr">
                      <a:solidFill>
                        <a:srgbClr val="FF9933"/>
                      </a:solidFill>
                      <a:prstDash val="solid"/>
                      <a:round/>
                      <a:headEnd type="none" w="med" len="med"/>
                      <a:tailEnd type="none" w="med" len="med"/>
                    </a:lnR>
                    <a:solidFill>
                      <a:schemeClr val="accent4">
                        <a:lumMod val="20000"/>
                        <a:lumOff val="80000"/>
                      </a:schemeClr>
                    </a:solidFill>
                  </a:tcPr>
                </a:tc>
                <a:tc>
                  <a:txBody>
                    <a:bodyPr/>
                    <a:lstStyle/>
                    <a:p>
                      <a:r>
                        <a:rPr kumimoji="1" lang="ja-JP" altLang="en-US" sz="1200" dirty="0">
                          <a:solidFill>
                            <a:schemeClr val="tx1"/>
                          </a:solidFill>
                          <a:latin typeface="BIZ UDP明朝 Medium" panose="02020500000000000000" pitchFamily="18" charset="-128"/>
                          <a:ea typeface="BIZ UDP明朝 Medium" panose="02020500000000000000" pitchFamily="18" charset="-128"/>
                        </a:rPr>
                        <a:t>産業競争力強化法に基づく「特定創業支援等事業の支援」を受け、販路開拓に取り組む創業した小規模事業者</a:t>
                      </a:r>
                    </a:p>
                  </a:txBody>
                  <a:tcPr>
                    <a:lnL w="12700"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2194035384"/>
                  </a:ext>
                </a:extLst>
              </a:tr>
              <a:tr h="333482">
                <a:tc>
                  <a:txBody>
                    <a:bodyPr/>
                    <a:lstStyle/>
                    <a:p>
                      <a:pPr algn="ctr"/>
                      <a:r>
                        <a:rPr kumimoji="1" lang="ja-JP" altLang="en-US" sz="1200" b="1" u="none" dirty="0">
                          <a:solidFill>
                            <a:schemeClr val="tx1"/>
                          </a:solidFill>
                          <a:latin typeface="BIZ UDP明朝 Medium" panose="02020500000000000000" pitchFamily="18" charset="-128"/>
                          <a:ea typeface="BIZ UDP明朝 Medium" panose="02020500000000000000" pitchFamily="18" charset="-128"/>
                        </a:rPr>
                        <a:t>インボイス枠</a:t>
                      </a:r>
                    </a:p>
                  </a:txBody>
                  <a:tcPr anchor="ctr">
                    <a:lnR w="12700" cap="flat" cmpd="sng" algn="ctr">
                      <a:solidFill>
                        <a:srgbClr val="FF9933"/>
                      </a:solidFill>
                      <a:prstDash val="solid"/>
                      <a:round/>
                      <a:headEnd type="none" w="med" len="med"/>
                      <a:tailEnd type="none" w="med" len="med"/>
                    </a:lnR>
                    <a:solidFill>
                      <a:schemeClr val="accent4">
                        <a:lumMod val="20000"/>
                        <a:lumOff val="80000"/>
                      </a:schemeClr>
                    </a:solidFill>
                  </a:tcPr>
                </a:tc>
                <a:tc>
                  <a:txBody>
                    <a:bodyPr/>
                    <a:lstStyle/>
                    <a:p>
                      <a:r>
                        <a:rPr kumimoji="1" lang="ja-JP" altLang="en-US" sz="1200" dirty="0">
                          <a:solidFill>
                            <a:schemeClr val="tx1"/>
                          </a:solidFill>
                          <a:latin typeface="BIZ UDP明朝 Medium" panose="02020500000000000000" pitchFamily="18" charset="-128"/>
                          <a:ea typeface="BIZ UDP明朝 Medium" panose="02020500000000000000" pitchFamily="18" charset="-128"/>
                        </a:rPr>
                        <a:t>免税事業者であった事業者が、新たにインボイス発行事業者として登録し、販路開拓に取り組む小規模事業者</a:t>
                      </a:r>
                    </a:p>
                  </a:txBody>
                  <a:tcPr>
                    <a:lnL w="12700"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2925592630"/>
                  </a:ext>
                </a:extLst>
              </a:tr>
            </a:tbl>
          </a:graphicData>
        </a:graphic>
      </p:graphicFrame>
    </p:spTree>
    <p:extLst>
      <p:ext uri="{BB962C8B-B14F-4D97-AF65-F5344CB8AC3E}">
        <p14:creationId xmlns:p14="http://schemas.microsoft.com/office/powerpoint/2010/main" val="14194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47C1520F-0BF1-4D45-BCC8-36911BFD775A}"/>
              </a:ext>
            </a:extLst>
          </p:cNvPr>
          <p:cNvGraphicFramePr>
            <a:graphicFrameLocks noGrp="1"/>
          </p:cNvGraphicFramePr>
          <p:nvPr>
            <p:extLst>
              <p:ext uri="{D42A27DB-BD31-4B8C-83A1-F6EECF244321}">
                <p14:modId xmlns:p14="http://schemas.microsoft.com/office/powerpoint/2010/main" val="1735009658"/>
              </p:ext>
            </p:extLst>
          </p:nvPr>
        </p:nvGraphicFramePr>
        <p:xfrm>
          <a:off x="718994" y="898316"/>
          <a:ext cx="5611956" cy="1150920"/>
        </p:xfrm>
        <a:graphic>
          <a:graphicData uri="http://schemas.openxmlformats.org/drawingml/2006/table">
            <a:tbl>
              <a:tblPr firstRow="1" bandRow="1">
                <a:tableStyleId>{8A107856-5554-42FB-B03E-39F5DBC370BA}</a:tableStyleId>
              </a:tblPr>
              <a:tblGrid>
                <a:gridCol w="2675303">
                  <a:extLst>
                    <a:ext uri="{9D8B030D-6E8A-4147-A177-3AD203B41FA5}">
                      <a16:colId xmlns:a16="http://schemas.microsoft.com/office/drawing/2014/main" val="20000"/>
                    </a:ext>
                  </a:extLst>
                </a:gridCol>
                <a:gridCol w="2936653">
                  <a:extLst>
                    <a:ext uri="{9D8B030D-6E8A-4147-A177-3AD203B41FA5}">
                      <a16:colId xmlns:a16="http://schemas.microsoft.com/office/drawing/2014/main" val="20001"/>
                    </a:ext>
                  </a:extLst>
                </a:gridCol>
              </a:tblGrid>
              <a:tr h="351481">
                <a:tc>
                  <a:txBody>
                    <a:bodyPr/>
                    <a:lstStyle/>
                    <a:p>
                      <a:r>
                        <a:rPr lang="ja-JP" altLang="en-US" sz="1100" b="0" dirty="0">
                          <a:latin typeface="BIZ UDP明朝 Medium" panose="02020500000000000000" pitchFamily="18" charset="-128"/>
                          <a:ea typeface="BIZ UDP明朝 Medium" panose="02020500000000000000" pitchFamily="18" charset="-128"/>
                        </a:rPr>
                        <a:t>商業・サービス業</a:t>
                      </a:r>
                      <a:r>
                        <a:rPr lang="ja-JP" altLang="en-US" sz="1050" b="0" dirty="0">
                          <a:latin typeface="BIZ UDP明朝 Medium" panose="02020500000000000000" pitchFamily="18" charset="-128"/>
                          <a:ea typeface="BIZ UDP明朝 Medium" panose="02020500000000000000" pitchFamily="18" charset="-128"/>
                        </a:rPr>
                        <a:t>（宿泊業・娯楽業除く） </a:t>
                      </a:r>
                      <a:endParaRPr kumimoji="1" lang="ja-JP" altLang="en-US" sz="1100" b="0" dirty="0">
                        <a:latin typeface="BIZ UDP明朝 Medium" panose="02020500000000000000" pitchFamily="18" charset="-128"/>
                        <a:ea typeface="BIZ UDP明朝 Medium" panose="02020500000000000000" pitchFamily="18" charset="-128"/>
                      </a:endParaRPr>
                    </a:p>
                  </a:txBody>
                  <a:tcPr marL="108000" marR="108000" marT="108000" marB="108000" anchor="ctr">
                    <a:solidFill>
                      <a:schemeClr val="accent6">
                        <a:lumMod val="20000"/>
                        <a:lumOff val="80000"/>
                      </a:schemeClr>
                    </a:solidFill>
                  </a:tcPr>
                </a:tc>
                <a:tc>
                  <a:txBody>
                    <a:bodyPr/>
                    <a:lstStyle/>
                    <a:p>
                      <a:r>
                        <a:rPr lang="ja-JP" altLang="en-US" sz="1100" b="0" dirty="0">
                          <a:latin typeface="BIZ UDP明朝 Medium" panose="02020500000000000000" pitchFamily="18" charset="-128"/>
                          <a:ea typeface="BIZ UDP明朝 Medium" panose="02020500000000000000" pitchFamily="18" charset="-128"/>
                        </a:rPr>
                        <a:t>常時使用する従業員の数 　５人以下</a:t>
                      </a:r>
                      <a:endParaRPr kumimoji="1" lang="ja-JP" altLang="en-US" sz="1100" b="0" dirty="0">
                        <a:latin typeface="BIZ UDP明朝 Medium" panose="02020500000000000000" pitchFamily="18" charset="-128"/>
                        <a:ea typeface="BIZ UDP明朝 Medium" panose="02020500000000000000" pitchFamily="18" charset="-128"/>
                      </a:endParaRPr>
                    </a:p>
                  </a:txBody>
                  <a:tcPr marL="108000" marR="108000" marT="108000" marB="108000" anchor="ctr">
                    <a:solidFill>
                      <a:schemeClr val="bg1">
                        <a:lumMod val="95000"/>
                      </a:schemeClr>
                    </a:solidFill>
                  </a:tcPr>
                </a:tc>
                <a:extLst>
                  <a:ext uri="{0D108BD9-81ED-4DB2-BD59-A6C34878D82A}">
                    <a16:rowId xmlns:a16="http://schemas.microsoft.com/office/drawing/2014/main" val="10000"/>
                  </a:ext>
                </a:extLst>
              </a:tr>
              <a:tr h="351481">
                <a:tc>
                  <a:txBody>
                    <a:bodyPr/>
                    <a:lstStyle/>
                    <a:p>
                      <a:r>
                        <a:rPr lang="ja-JP" altLang="en-US" sz="1100" b="0" dirty="0">
                          <a:latin typeface="BIZ UDP明朝 Medium" panose="02020500000000000000" pitchFamily="18" charset="-128"/>
                          <a:ea typeface="BIZ UDP明朝 Medium" panose="02020500000000000000" pitchFamily="18" charset="-128"/>
                        </a:rPr>
                        <a:t>宿泊業・娯楽業 </a:t>
                      </a:r>
                      <a:endParaRPr kumimoji="1" lang="ja-JP" altLang="en-US" sz="1100" b="0" dirty="0">
                        <a:latin typeface="BIZ UDP明朝 Medium" panose="02020500000000000000" pitchFamily="18" charset="-128"/>
                        <a:ea typeface="BIZ UDP明朝 Medium" panose="02020500000000000000" pitchFamily="18" charset="-128"/>
                      </a:endParaRPr>
                    </a:p>
                  </a:txBody>
                  <a:tcPr marL="108000" marR="108000" marT="108000" marB="108000" anchor="ctr">
                    <a:solidFill>
                      <a:schemeClr val="accent6">
                        <a:lumMod val="20000"/>
                        <a:lumOff val="80000"/>
                      </a:schemeClr>
                    </a:solidFill>
                  </a:tcPr>
                </a:tc>
                <a:tc>
                  <a:txBody>
                    <a:bodyPr/>
                    <a:lstStyle/>
                    <a:p>
                      <a:r>
                        <a:rPr lang="ja-JP" altLang="en-US" sz="1100" b="0" dirty="0">
                          <a:latin typeface="BIZ UDP明朝 Medium" panose="02020500000000000000" pitchFamily="18" charset="-128"/>
                          <a:ea typeface="BIZ UDP明朝 Medium" panose="02020500000000000000" pitchFamily="18" charset="-128"/>
                        </a:rPr>
                        <a:t>常時使用する従業員の数 </a:t>
                      </a:r>
                      <a:r>
                        <a:rPr lang="en-US" altLang="ja-JP" sz="1100" b="0" dirty="0">
                          <a:latin typeface="BIZ UDP明朝 Medium" panose="02020500000000000000" pitchFamily="18" charset="-128"/>
                          <a:ea typeface="BIZ UDP明朝 Medium" panose="02020500000000000000" pitchFamily="18" charset="-128"/>
                        </a:rPr>
                        <a:t>20</a:t>
                      </a:r>
                      <a:r>
                        <a:rPr lang="ja-JP" altLang="en-US" sz="1100" b="0" dirty="0">
                          <a:latin typeface="BIZ UDP明朝 Medium" panose="02020500000000000000" pitchFamily="18" charset="-128"/>
                          <a:ea typeface="BIZ UDP明朝 Medium" panose="02020500000000000000" pitchFamily="18" charset="-128"/>
                        </a:rPr>
                        <a:t>人以下</a:t>
                      </a:r>
                      <a:endParaRPr kumimoji="1" lang="ja-JP" altLang="en-US" sz="1100" b="0" dirty="0">
                        <a:latin typeface="BIZ UDP明朝 Medium" panose="02020500000000000000" pitchFamily="18" charset="-128"/>
                        <a:ea typeface="BIZ UDP明朝 Medium" panose="02020500000000000000" pitchFamily="18" charset="-128"/>
                      </a:endParaRPr>
                    </a:p>
                  </a:txBody>
                  <a:tcPr marL="108000" marR="108000" marT="108000" marB="108000" anchor="ctr">
                    <a:solidFill>
                      <a:schemeClr val="bg1">
                        <a:lumMod val="95000"/>
                      </a:schemeClr>
                    </a:solidFill>
                  </a:tcPr>
                </a:tc>
                <a:extLst>
                  <a:ext uri="{0D108BD9-81ED-4DB2-BD59-A6C34878D82A}">
                    <a16:rowId xmlns:a16="http://schemas.microsoft.com/office/drawing/2014/main" val="10001"/>
                  </a:ext>
                </a:extLst>
              </a:tr>
              <a:tr h="351481">
                <a:tc>
                  <a:txBody>
                    <a:bodyPr/>
                    <a:lstStyle/>
                    <a:p>
                      <a:r>
                        <a:rPr lang="ja-JP" altLang="en-US" sz="1100" b="0" dirty="0">
                          <a:latin typeface="BIZ UDP明朝 Medium" panose="02020500000000000000" pitchFamily="18" charset="-128"/>
                          <a:ea typeface="BIZ UDP明朝 Medium" panose="02020500000000000000" pitchFamily="18" charset="-128"/>
                        </a:rPr>
                        <a:t>製造業その他 </a:t>
                      </a:r>
                      <a:endParaRPr kumimoji="1" lang="ja-JP" altLang="en-US" sz="1100" b="0" dirty="0">
                        <a:latin typeface="BIZ UDP明朝 Medium" panose="02020500000000000000" pitchFamily="18" charset="-128"/>
                        <a:ea typeface="BIZ UDP明朝 Medium" panose="02020500000000000000" pitchFamily="18" charset="-128"/>
                      </a:endParaRPr>
                    </a:p>
                  </a:txBody>
                  <a:tcPr marL="108000" marR="108000" marT="108000" marB="108000" anchor="ctr">
                    <a:solidFill>
                      <a:schemeClr val="accent6">
                        <a:lumMod val="20000"/>
                        <a:lumOff val="80000"/>
                      </a:schemeClr>
                    </a:solidFill>
                  </a:tcPr>
                </a:tc>
                <a:tc>
                  <a:txBody>
                    <a:bodyPr/>
                    <a:lstStyle/>
                    <a:p>
                      <a:r>
                        <a:rPr lang="ja-JP" altLang="en-US" sz="1100" b="0" dirty="0">
                          <a:latin typeface="BIZ UDP明朝 Medium" panose="02020500000000000000" pitchFamily="18" charset="-128"/>
                          <a:ea typeface="BIZ UDP明朝 Medium" panose="02020500000000000000" pitchFamily="18" charset="-128"/>
                        </a:rPr>
                        <a:t>常時使用する従業員の数 </a:t>
                      </a:r>
                      <a:r>
                        <a:rPr lang="en-US" altLang="ja-JP" sz="1100" b="0" dirty="0">
                          <a:latin typeface="BIZ UDP明朝 Medium" panose="02020500000000000000" pitchFamily="18" charset="-128"/>
                          <a:ea typeface="BIZ UDP明朝 Medium" panose="02020500000000000000" pitchFamily="18" charset="-128"/>
                        </a:rPr>
                        <a:t>20</a:t>
                      </a:r>
                      <a:r>
                        <a:rPr lang="ja-JP" altLang="en-US" sz="1100" b="0" dirty="0">
                          <a:latin typeface="BIZ UDP明朝 Medium" panose="02020500000000000000" pitchFamily="18" charset="-128"/>
                          <a:ea typeface="BIZ UDP明朝 Medium" panose="02020500000000000000" pitchFamily="18" charset="-128"/>
                        </a:rPr>
                        <a:t>人以下</a:t>
                      </a:r>
                      <a:endParaRPr kumimoji="1" lang="ja-JP" altLang="en-US" sz="1100" b="0" dirty="0">
                        <a:latin typeface="BIZ UDP明朝 Medium" panose="02020500000000000000" pitchFamily="18" charset="-128"/>
                        <a:ea typeface="BIZ UDP明朝 Medium" panose="02020500000000000000" pitchFamily="18" charset="-128"/>
                      </a:endParaRPr>
                    </a:p>
                  </a:txBody>
                  <a:tcPr marL="108000" marR="108000" marT="108000" marB="108000"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1" name="テキスト ボックス 10">
            <a:extLst>
              <a:ext uri="{FF2B5EF4-FFF2-40B4-BE49-F238E27FC236}">
                <a16:creationId xmlns:a16="http://schemas.microsoft.com/office/drawing/2014/main" id="{D426B459-2E99-4603-A6F2-9A37E2214C4B}"/>
              </a:ext>
            </a:extLst>
          </p:cNvPr>
          <p:cNvSpPr txBox="1"/>
          <p:nvPr/>
        </p:nvSpPr>
        <p:spPr>
          <a:xfrm>
            <a:off x="668988" y="2073620"/>
            <a:ext cx="5909865" cy="640688"/>
          </a:xfrm>
          <a:prstGeom prst="rect">
            <a:avLst/>
          </a:prstGeom>
          <a:noFill/>
        </p:spPr>
        <p:txBody>
          <a:bodyPr wrap="square" rtlCol="0">
            <a:spAutoFit/>
          </a:bodyPr>
          <a:lstStyle/>
          <a:p>
            <a:pPr marL="171450" indent="-171450">
              <a:lnSpc>
                <a:spcPts val="1500"/>
              </a:lnSpc>
              <a:buFont typeface="Yu Gothic" panose="020B0400000000000000" pitchFamily="50" charset="-128"/>
              <a:buChar char="※"/>
            </a:pPr>
            <a:r>
              <a:rPr lang="ja-JP" altLang="en-US" sz="1050" dirty="0">
                <a:solidFill>
                  <a:schemeClr val="tx1">
                    <a:lumMod val="85000"/>
                    <a:lumOff val="15000"/>
                  </a:schemeClr>
                </a:solidFill>
                <a:latin typeface="BIZ UDP明朝 Medium" panose="02020500000000000000" pitchFamily="18" charset="-128"/>
                <a:ea typeface="BIZ UDP明朝 Medium" panose="02020500000000000000" pitchFamily="18" charset="-128"/>
              </a:rPr>
              <a:t>常時使用する従業員には、会社役員や個人事業主本人、一定条件を満たすパートタイム労働者は含みません。詳細は補助金事務局ホームページの「よくある質問」を確認ください。</a:t>
            </a:r>
            <a:endParaRPr lang="en-US" altLang="ja-JP" sz="1050" dirty="0">
              <a:solidFill>
                <a:schemeClr val="tx1">
                  <a:lumMod val="85000"/>
                  <a:lumOff val="15000"/>
                </a:schemeClr>
              </a:solidFill>
              <a:latin typeface="BIZ UDP明朝 Medium" panose="02020500000000000000" pitchFamily="18" charset="-128"/>
              <a:ea typeface="BIZ UDP明朝 Medium" panose="02020500000000000000" pitchFamily="18" charset="-128"/>
            </a:endParaRPr>
          </a:p>
          <a:p>
            <a:pPr marL="171450" indent="-171450">
              <a:lnSpc>
                <a:spcPts val="1500"/>
              </a:lnSpc>
              <a:buFont typeface="Yu Gothic" panose="020B0400000000000000" pitchFamily="50" charset="-128"/>
              <a:buChar char="※"/>
            </a:pPr>
            <a:r>
              <a:rPr lang="ja-JP" altLang="en-US" sz="1050" b="1" dirty="0">
                <a:latin typeface="BIZ UDP明朝 Medium" panose="02020500000000000000" pitchFamily="18" charset="-128"/>
                <a:ea typeface="BIZ UDP明朝 Medium" panose="02020500000000000000" pitchFamily="18" charset="-128"/>
              </a:rPr>
              <a:t>特定非営利活動法人の要件や対象外の業種</a:t>
            </a:r>
            <a:r>
              <a:rPr lang="ja-JP" altLang="en-US" sz="1050" dirty="0">
                <a:latin typeface="BIZ UDP明朝 Medium" panose="02020500000000000000" pitchFamily="18" charset="-128"/>
                <a:ea typeface="BIZ UDP明朝 Medium" panose="02020500000000000000" pitchFamily="18" charset="-128"/>
              </a:rPr>
              <a:t>は</a:t>
            </a:r>
            <a:r>
              <a:rPr lang="ja-JP" altLang="en-US" sz="1050" dirty="0">
                <a:solidFill>
                  <a:schemeClr val="tx1">
                    <a:lumMod val="85000"/>
                    <a:lumOff val="15000"/>
                  </a:schemeClr>
                </a:solidFill>
                <a:latin typeface="BIZ UDP明朝 Medium" panose="02020500000000000000" pitchFamily="18" charset="-128"/>
                <a:ea typeface="BIZ UDP明朝 Medium" panose="02020500000000000000" pitchFamily="18" charset="-128"/>
              </a:rPr>
              <a:t>、</a:t>
            </a:r>
            <a:r>
              <a:rPr lang="ja-JP" altLang="en-US" sz="1050" dirty="0">
                <a:solidFill>
                  <a:schemeClr val="tx1">
                    <a:lumMod val="85000"/>
                    <a:lumOff val="15000"/>
                  </a:schemeClr>
                </a:solidFill>
                <a:latin typeface="BIZ UDP明朝 Medium" panose="02020500000000000000" pitchFamily="18" charset="-128"/>
                <a:ea typeface="BIZ UDP明朝 Medium" panose="02020500000000000000" pitchFamily="18" charset="-128"/>
                <a:hlinkClick r:id="rId2"/>
              </a:rPr>
              <a:t>公募要領</a:t>
            </a:r>
            <a:r>
              <a:rPr lang="ja-JP" altLang="en-US" sz="1050" dirty="0">
                <a:solidFill>
                  <a:schemeClr val="tx1">
                    <a:lumMod val="85000"/>
                    <a:lumOff val="15000"/>
                  </a:schemeClr>
                </a:solidFill>
                <a:latin typeface="BIZ UDP明朝 Medium" panose="02020500000000000000" pitchFamily="18" charset="-128"/>
                <a:ea typeface="BIZ UDP明朝 Medium" panose="02020500000000000000" pitchFamily="18" charset="-128"/>
              </a:rPr>
              <a:t>「２．補助対象者」をご確認ください。</a:t>
            </a:r>
          </a:p>
        </p:txBody>
      </p:sp>
      <p:sp>
        <p:nvSpPr>
          <p:cNvPr id="12" name="テキスト ボックス 11">
            <a:extLst>
              <a:ext uri="{FF2B5EF4-FFF2-40B4-BE49-F238E27FC236}">
                <a16:creationId xmlns:a16="http://schemas.microsoft.com/office/drawing/2014/main" id="{6C9B68BB-A931-44AC-ACCA-2BF83039B9FD}"/>
              </a:ext>
            </a:extLst>
          </p:cNvPr>
          <p:cNvSpPr txBox="1"/>
          <p:nvPr/>
        </p:nvSpPr>
        <p:spPr>
          <a:xfrm>
            <a:off x="684303" y="554861"/>
            <a:ext cx="5749947" cy="326115"/>
          </a:xfrm>
          <a:prstGeom prst="rect">
            <a:avLst/>
          </a:prstGeom>
          <a:noFill/>
        </p:spPr>
        <p:txBody>
          <a:bodyPr wrap="square" rtlCol="0">
            <a:spAutoFit/>
          </a:bodyPr>
          <a:lstStyle/>
          <a:p>
            <a:pPr>
              <a:lnSpc>
                <a:spcPts val="2200"/>
              </a:lnSpc>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下記に該当する</a:t>
            </a:r>
            <a:r>
              <a:rPr lang="ja-JP" altLang="en-US" sz="1200" b="1" dirty="0">
                <a:solidFill>
                  <a:schemeClr val="accent2"/>
                </a:solidFill>
                <a:latin typeface="BIZ UDP明朝 Medium" panose="02020500000000000000" pitchFamily="18" charset="-128"/>
                <a:ea typeface="BIZ UDP明朝 Medium" panose="02020500000000000000" pitchFamily="18" charset="-128"/>
              </a:rPr>
              <a:t>法人、個人事業、特定非営利活動法人</a:t>
            </a: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が対象です。</a:t>
            </a:r>
          </a:p>
        </p:txBody>
      </p:sp>
      <p:sp>
        <p:nvSpPr>
          <p:cNvPr id="17" name="テキスト ボックス 16">
            <a:extLst>
              <a:ext uri="{FF2B5EF4-FFF2-40B4-BE49-F238E27FC236}">
                <a16:creationId xmlns:a16="http://schemas.microsoft.com/office/drawing/2014/main" id="{B19F9FF8-2895-4FB5-9639-32635EA95653}"/>
              </a:ext>
            </a:extLst>
          </p:cNvPr>
          <p:cNvSpPr txBox="1"/>
          <p:nvPr/>
        </p:nvSpPr>
        <p:spPr>
          <a:xfrm>
            <a:off x="2026184" y="99816"/>
            <a:ext cx="2869132" cy="369332"/>
          </a:xfrm>
          <a:prstGeom prst="rect">
            <a:avLst/>
          </a:prstGeom>
          <a:noFill/>
        </p:spPr>
        <p:txBody>
          <a:bodyPr wrap="square" rtlCol="0">
            <a:spAutoFit/>
          </a:bodyPr>
          <a:lstStyle/>
          <a:p>
            <a:pPr algn="ctr"/>
            <a:r>
              <a:rPr lang="ja-JP" altLang="en-US" b="1" dirty="0">
                <a:latin typeface="BIZ UDP明朝 Medium" panose="02020500000000000000" pitchFamily="18" charset="-128"/>
                <a:ea typeface="BIZ UDP明朝 Medium" panose="02020500000000000000" pitchFamily="18" charset="-128"/>
              </a:rPr>
              <a:t>補助金の対象者とは？</a:t>
            </a:r>
          </a:p>
        </p:txBody>
      </p:sp>
      <p:sp>
        <p:nvSpPr>
          <p:cNvPr id="18" name="テキスト ボックス 17">
            <a:extLst>
              <a:ext uri="{FF2B5EF4-FFF2-40B4-BE49-F238E27FC236}">
                <a16:creationId xmlns:a16="http://schemas.microsoft.com/office/drawing/2014/main" id="{1DDC81A5-46FC-4B67-9883-F715DD131E37}"/>
              </a:ext>
            </a:extLst>
          </p:cNvPr>
          <p:cNvSpPr txBox="1"/>
          <p:nvPr/>
        </p:nvSpPr>
        <p:spPr>
          <a:xfrm>
            <a:off x="421814" y="2838951"/>
            <a:ext cx="5611956" cy="1845762"/>
          </a:xfrm>
          <a:prstGeom prst="rect">
            <a:avLst/>
          </a:prstGeom>
          <a:noFill/>
          <a:ln>
            <a:noFill/>
          </a:ln>
        </p:spPr>
        <p:txBody>
          <a:bodyPr wrap="square" rtlCol="0">
            <a:spAutoFit/>
          </a:bodyPr>
          <a:lstStyle/>
          <a:p>
            <a:pPr marL="171450" indent="-171450">
              <a:lnSpc>
                <a:spcPts val="2000"/>
              </a:lnSpc>
              <a:buFont typeface="Wingdings" panose="05000000000000000000" pitchFamily="2" charset="2"/>
              <a:buChar char="l"/>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また、以下の</a:t>
            </a:r>
            <a:r>
              <a:rPr lang="ja-JP" altLang="en-US" sz="1200" b="1" u="sng" dirty="0">
                <a:solidFill>
                  <a:schemeClr val="tx1">
                    <a:lumMod val="85000"/>
                    <a:lumOff val="15000"/>
                  </a:schemeClr>
                </a:solidFill>
                <a:latin typeface="BIZ UDP明朝 Medium" panose="02020500000000000000" pitchFamily="18" charset="-128"/>
                <a:ea typeface="BIZ UDP明朝 Medium" panose="02020500000000000000" pitchFamily="18" charset="-128"/>
              </a:rPr>
              <a:t>全ての要件を満たす</a:t>
            </a: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方が補助対象者になり得ます。</a:t>
            </a:r>
            <a:endParaRPr lang="en-US" altLang="ja-JP" sz="1200" dirty="0">
              <a:solidFill>
                <a:schemeClr val="tx1">
                  <a:lumMod val="85000"/>
                  <a:lumOff val="15000"/>
                </a:schemeClr>
              </a:solidFill>
              <a:latin typeface="BIZ UDP明朝 Medium" panose="02020500000000000000" pitchFamily="18" charset="-128"/>
              <a:ea typeface="BIZ UDP明朝 Medium" panose="02020500000000000000" pitchFamily="18" charset="-128"/>
            </a:endParaRPr>
          </a:p>
          <a:p>
            <a:pPr marL="228600" indent="-228600">
              <a:lnSpc>
                <a:spcPts val="2000"/>
              </a:lnSpc>
              <a:buFont typeface="+mj-ea"/>
              <a:buAutoNum type="circleNumDbPlain"/>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資本金又は出資金が５億円以上の法人に直接又は間接に</a:t>
            </a:r>
            <a:r>
              <a:rPr lang="en-US" altLang="ja-JP"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100</a:t>
            </a: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％株式保有されて            いないこと（法人のみ</a:t>
            </a:r>
            <a:r>
              <a:rPr lang="en-US" altLang="ja-JP"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a:t>
            </a:r>
          </a:p>
          <a:p>
            <a:pPr marL="228600" indent="-228600">
              <a:lnSpc>
                <a:spcPts val="2000"/>
              </a:lnSpc>
              <a:buFont typeface="+mj-ea"/>
              <a:buAutoNum type="circleNumDbPlain"/>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直近過去３年分の各年又は各事業年度の課税所得の年平均額が１５億円を超えていないこと</a:t>
            </a:r>
            <a:endParaRPr lang="en-US" altLang="ja-JP" sz="1200" dirty="0">
              <a:solidFill>
                <a:schemeClr val="tx1">
                  <a:lumMod val="85000"/>
                  <a:lumOff val="15000"/>
                </a:schemeClr>
              </a:solidFill>
              <a:latin typeface="BIZ UDP明朝 Medium" panose="02020500000000000000" pitchFamily="18" charset="-128"/>
              <a:ea typeface="BIZ UDP明朝 Medium" panose="02020500000000000000" pitchFamily="18" charset="-128"/>
            </a:endParaRPr>
          </a:p>
          <a:p>
            <a:pPr marL="228600" indent="-228600">
              <a:lnSpc>
                <a:spcPts val="2000"/>
              </a:lnSpc>
              <a:buFont typeface="+mj-ea"/>
              <a:buAutoNum type="circleNumDbPlain"/>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本補助金の受付締切日の前１０か月以内に、持続化補助金（一般型、低感染リスク型ビジネス枠）で採択されていないこと</a:t>
            </a:r>
            <a:r>
              <a:rPr lang="ja-JP" altLang="en-US" sz="1200" dirty="0">
                <a:latin typeface="BIZ UDP明朝 Medium" panose="02020500000000000000" pitchFamily="18" charset="-128"/>
                <a:ea typeface="BIZ UDP明朝 Medium" panose="02020500000000000000" pitchFamily="18" charset="-128"/>
              </a:rPr>
              <a:t>（詳細は下記参照）</a:t>
            </a:r>
            <a:endParaRPr lang="en-US" altLang="ja-JP" sz="1200" dirty="0">
              <a:latin typeface="BIZ UDP明朝 Medium" panose="02020500000000000000" pitchFamily="18" charset="-128"/>
              <a:ea typeface="BIZ UDP明朝 Medium" panose="02020500000000000000" pitchFamily="18" charset="-128"/>
            </a:endParaRPr>
          </a:p>
        </p:txBody>
      </p:sp>
      <p:graphicFrame>
        <p:nvGraphicFramePr>
          <p:cNvPr id="3" name="表 4">
            <a:extLst>
              <a:ext uri="{FF2B5EF4-FFF2-40B4-BE49-F238E27FC236}">
                <a16:creationId xmlns:a16="http://schemas.microsoft.com/office/drawing/2014/main" id="{87F455DB-6E82-4B7E-A1C4-587272029191}"/>
              </a:ext>
            </a:extLst>
          </p:cNvPr>
          <p:cNvGraphicFramePr>
            <a:graphicFrameLocks noGrp="1"/>
          </p:cNvGraphicFramePr>
          <p:nvPr>
            <p:extLst>
              <p:ext uri="{D42A27DB-BD31-4B8C-83A1-F6EECF244321}">
                <p14:modId xmlns:p14="http://schemas.microsoft.com/office/powerpoint/2010/main" val="1185784103"/>
              </p:ext>
            </p:extLst>
          </p:nvPr>
        </p:nvGraphicFramePr>
        <p:xfrm>
          <a:off x="424826" y="5031038"/>
          <a:ext cx="5906124" cy="3940810"/>
        </p:xfrm>
        <a:graphic>
          <a:graphicData uri="http://schemas.openxmlformats.org/drawingml/2006/table">
            <a:tbl>
              <a:tblPr firstRow="1" bandRow="1">
                <a:tableStyleId>{5C22544A-7EE6-4342-B048-85BDC9FD1C3A}</a:tableStyleId>
              </a:tblPr>
              <a:tblGrid>
                <a:gridCol w="1289672">
                  <a:extLst>
                    <a:ext uri="{9D8B030D-6E8A-4147-A177-3AD203B41FA5}">
                      <a16:colId xmlns:a16="http://schemas.microsoft.com/office/drawing/2014/main" val="2957207990"/>
                    </a:ext>
                  </a:extLst>
                </a:gridCol>
                <a:gridCol w="1059180">
                  <a:extLst>
                    <a:ext uri="{9D8B030D-6E8A-4147-A177-3AD203B41FA5}">
                      <a16:colId xmlns:a16="http://schemas.microsoft.com/office/drawing/2014/main" val="724752407"/>
                    </a:ext>
                  </a:extLst>
                </a:gridCol>
                <a:gridCol w="889318">
                  <a:extLst>
                    <a:ext uri="{9D8B030D-6E8A-4147-A177-3AD203B41FA5}">
                      <a16:colId xmlns:a16="http://schemas.microsoft.com/office/drawing/2014/main" val="3680273081"/>
                    </a:ext>
                  </a:extLst>
                </a:gridCol>
                <a:gridCol w="889318">
                  <a:extLst>
                    <a:ext uri="{9D8B030D-6E8A-4147-A177-3AD203B41FA5}">
                      <a16:colId xmlns:a16="http://schemas.microsoft.com/office/drawing/2014/main" val="2466800826"/>
                    </a:ext>
                  </a:extLst>
                </a:gridCol>
                <a:gridCol w="889318">
                  <a:extLst>
                    <a:ext uri="{9D8B030D-6E8A-4147-A177-3AD203B41FA5}">
                      <a16:colId xmlns:a16="http://schemas.microsoft.com/office/drawing/2014/main" val="1674263494"/>
                    </a:ext>
                  </a:extLst>
                </a:gridCol>
                <a:gridCol w="889318">
                  <a:extLst>
                    <a:ext uri="{9D8B030D-6E8A-4147-A177-3AD203B41FA5}">
                      <a16:colId xmlns:a16="http://schemas.microsoft.com/office/drawing/2014/main" val="2831484042"/>
                    </a:ext>
                  </a:extLst>
                </a:gridCol>
              </a:tblGrid>
              <a:tr h="422342">
                <a:tc rowSpan="2" gridSpan="2">
                  <a:txBody>
                    <a:bodyPr/>
                    <a:lstStyle/>
                    <a:p>
                      <a:pPr algn="ctr"/>
                      <a:r>
                        <a:rPr kumimoji="1" lang="ja-JP" altLang="en-US" sz="1200" b="0" dirty="0">
                          <a:solidFill>
                            <a:schemeClr val="accent6">
                              <a:lumMod val="50000"/>
                            </a:schemeClr>
                          </a:solidFill>
                        </a:rPr>
                        <a:t>採択を受けた補助金</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40000"/>
                        <a:lumOff val="60000"/>
                      </a:schemeClr>
                    </a:solidFill>
                  </a:tcPr>
                </a:tc>
                <a:tc rowSpan="2" hMerge="1">
                  <a:txBody>
                    <a:bodyPr/>
                    <a:lstStyle/>
                    <a:p>
                      <a:endParaRPr kumimoji="1" lang="ja-JP" altLang="en-US" dirty="0"/>
                    </a:p>
                  </a:txBody>
                  <a:tcPr/>
                </a:tc>
                <a:tc gridSpan="4">
                  <a:txBody>
                    <a:bodyPr/>
                    <a:lstStyle/>
                    <a:p>
                      <a:pPr algn="ctr"/>
                      <a:r>
                        <a:rPr kumimoji="1" lang="ja-JP" altLang="en-US" sz="1200" b="0" dirty="0">
                          <a:solidFill>
                            <a:schemeClr val="accent6">
                              <a:lumMod val="50000"/>
                            </a:schemeClr>
                          </a:solidFill>
                        </a:rPr>
                        <a:t>今後申請を行う補助金</a:t>
                      </a:r>
                      <a:endParaRPr kumimoji="1" lang="en-US" altLang="ja-JP" sz="1200" b="0" dirty="0">
                        <a:solidFill>
                          <a:schemeClr val="accent6">
                            <a:lumMod val="50000"/>
                          </a:schemeClr>
                        </a:solidFill>
                      </a:endParaRPr>
                    </a:p>
                    <a:p>
                      <a:pPr algn="ctr"/>
                      <a:r>
                        <a:rPr kumimoji="1" lang="en-US" altLang="ja-JP" sz="1200" b="0" dirty="0">
                          <a:solidFill>
                            <a:schemeClr val="accent6">
                              <a:lumMod val="50000"/>
                            </a:schemeClr>
                          </a:solidFill>
                        </a:rPr>
                        <a:t>R1</a:t>
                      </a:r>
                      <a:r>
                        <a:rPr kumimoji="1" lang="ja-JP" altLang="en-US" sz="1200" b="0" dirty="0">
                          <a:solidFill>
                            <a:schemeClr val="accent6">
                              <a:lumMod val="50000"/>
                            </a:schemeClr>
                          </a:solidFill>
                        </a:rPr>
                        <a:t>年度補正・</a:t>
                      </a:r>
                      <a:r>
                        <a:rPr kumimoji="1" lang="en-US" altLang="ja-JP" sz="1200" b="0" dirty="0">
                          <a:solidFill>
                            <a:schemeClr val="accent6">
                              <a:lumMod val="50000"/>
                            </a:schemeClr>
                          </a:solidFill>
                        </a:rPr>
                        <a:t>R3</a:t>
                      </a:r>
                      <a:r>
                        <a:rPr kumimoji="1" lang="ja-JP" altLang="en-US" sz="1200" b="0" dirty="0">
                          <a:solidFill>
                            <a:schemeClr val="accent6">
                              <a:lumMod val="50000"/>
                            </a:schemeClr>
                          </a:solidFill>
                        </a:rPr>
                        <a:t>年度補正予算</a:t>
                      </a:r>
                      <a:endParaRPr kumimoji="1" lang="en-US" altLang="ja-JP" sz="1200" b="0" dirty="0">
                        <a:solidFill>
                          <a:schemeClr val="accent6">
                            <a:lumMod val="50000"/>
                          </a:schemeClr>
                        </a:solidFill>
                      </a:endParaRPr>
                    </a:p>
                    <a:p>
                      <a:pPr algn="ctr"/>
                      <a:r>
                        <a:rPr kumimoji="1" lang="ja-JP" altLang="en-US" sz="1200" b="0" dirty="0">
                          <a:solidFill>
                            <a:schemeClr val="accent6">
                              <a:lumMod val="50000"/>
                            </a:schemeClr>
                          </a:solidFill>
                        </a:rPr>
                        <a:t>小規模事業者持続化補助金＜一般型＞</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566691524"/>
                  </a:ext>
                </a:extLst>
              </a:tr>
              <a:tr h="173422">
                <a:tc gridSpan="2" vMerge="1">
                  <a:txBody>
                    <a:bodyPr/>
                    <a:lstStyle/>
                    <a:p>
                      <a:endParaRPr kumimoji="1" lang="ja-JP" altLang="en-US"/>
                    </a:p>
                  </a:txBody>
                  <a:tcPr/>
                </a:tc>
                <a:tc hMerge="1" vMerge="1">
                  <a:txBody>
                    <a:bodyPr/>
                    <a:lstStyle/>
                    <a:p>
                      <a:endParaRPr kumimoji="1" lang="ja-JP" altLang="en-US" dirty="0"/>
                    </a:p>
                  </a:txBody>
                  <a:tcPr/>
                </a:tc>
                <a:tc>
                  <a:txBody>
                    <a:bodyPr/>
                    <a:lstStyle/>
                    <a:p>
                      <a:r>
                        <a:rPr kumimoji="1" lang="ja-JP" altLang="en-US" sz="1100" b="0" dirty="0">
                          <a:solidFill>
                            <a:schemeClr val="accent6">
                              <a:lumMod val="50000"/>
                            </a:schemeClr>
                          </a:solidFill>
                        </a:rPr>
                        <a:t>第</a:t>
                      </a:r>
                      <a:r>
                        <a:rPr kumimoji="1" lang="en-US" altLang="ja-JP" sz="1100" b="0" dirty="0">
                          <a:solidFill>
                            <a:schemeClr val="accent6">
                              <a:lumMod val="50000"/>
                            </a:schemeClr>
                          </a:solidFill>
                        </a:rPr>
                        <a:t>8</a:t>
                      </a:r>
                      <a:r>
                        <a:rPr kumimoji="1" lang="ja-JP" altLang="en-US" sz="1100" b="0" dirty="0">
                          <a:solidFill>
                            <a:schemeClr val="accent6">
                              <a:lumMod val="50000"/>
                            </a:schemeClr>
                          </a:solidFill>
                        </a:rPr>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40000"/>
                        <a:lumOff val="60000"/>
                      </a:schemeClr>
                    </a:solidFill>
                  </a:tcPr>
                </a:tc>
                <a:tc>
                  <a:txBody>
                    <a:bodyPr/>
                    <a:lstStyle/>
                    <a:p>
                      <a:r>
                        <a:rPr kumimoji="1" lang="ja-JP" altLang="en-US" sz="1100" b="0" dirty="0">
                          <a:solidFill>
                            <a:schemeClr val="accent6">
                              <a:lumMod val="50000"/>
                            </a:schemeClr>
                          </a:solidFill>
                        </a:rPr>
                        <a:t>第</a:t>
                      </a:r>
                      <a:r>
                        <a:rPr kumimoji="1" lang="en-US" altLang="ja-JP" sz="1100" b="0" dirty="0">
                          <a:solidFill>
                            <a:schemeClr val="accent6">
                              <a:lumMod val="50000"/>
                            </a:schemeClr>
                          </a:solidFill>
                        </a:rPr>
                        <a:t>9</a:t>
                      </a:r>
                      <a:r>
                        <a:rPr kumimoji="1" lang="ja-JP" altLang="en-US" sz="1100" b="0" dirty="0">
                          <a:solidFill>
                            <a:schemeClr val="accent6">
                              <a:lumMod val="50000"/>
                            </a:schemeClr>
                          </a:solidFill>
                        </a:rPr>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40000"/>
                        <a:lumOff val="60000"/>
                      </a:schemeClr>
                    </a:solidFill>
                  </a:tcPr>
                </a:tc>
                <a:tc>
                  <a:txBody>
                    <a:bodyPr/>
                    <a:lstStyle/>
                    <a:p>
                      <a:r>
                        <a:rPr kumimoji="1" lang="ja-JP" altLang="en-US" sz="1100" b="0" dirty="0">
                          <a:solidFill>
                            <a:schemeClr val="accent6">
                              <a:lumMod val="50000"/>
                            </a:schemeClr>
                          </a:solidFill>
                        </a:rPr>
                        <a:t>第</a:t>
                      </a:r>
                      <a:r>
                        <a:rPr kumimoji="1" lang="en-US" altLang="ja-JP" sz="1100" b="0" dirty="0">
                          <a:solidFill>
                            <a:schemeClr val="accent6">
                              <a:lumMod val="50000"/>
                            </a:schemeClr>
                          </a:solidFill>
                        </a:rPr>
                        <a:t>10</a:t>
                      </a:r>
                      <a:r>
                        <a:rPr kumimoji="1" lang="ja-JP" altLang="en-US" sz="1100" b="0" dirty="0">
                          <a:solidFill>
                            <a:schemeClr val="accent6">
                              <a:lumMod val="50000"/>
                            </a:schemeClr>
                          </a:solidFill>
                        </a:rPr>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40000"/>
                        <a:lumOff val="60000"/>
                      </a:schemeClr>
                    </a:solidFill>
                  </a:tcPr>
                </a:tc>
                <a:tc>
                  <a:txBody>
                    <a:bodyPr/>
                    <a:lstStyle/>
                    <a:p>
                      <a:r>
                        <a:rPr kumimoji="1" lang="ja-JP" altLang="en-US" sz="1100" b="0" dirty="0">
                          <a:solidFill>
                            <a:schemeClr val="accent6">
                              <a:lumMod val="50000"/>
                            </a:schemeClr>
                          </a:solidFill>
                        </a:rPr>
                        <a:t>第</a:t>
                      </a:r>
                      <a:r>
                        <a:rPr kumimoji="1" lang="en-US" altLang="ja-JP" sz="1100" b="0" dirty="0">
                          <a:solidFill>
                            <a:schemeClr val="accent6">
                              <a:lumMod val="50000"/>
                            </a:schemeClr>
                          </a:solidFill>
                        </a:rPr>
                        <a:t>11</a:t>
                      </a:r>
                      <a:r>
                        <a:rPr kumimoji="1" lang="ja-JP" altLang="en-US" sz="1100" b="0" dirty="0">
                          <a:solidFill>
                            <a:schemeClr val="accent6">
                              <a:lumMod val="50000"/>
                            </a:schemeClr>
                          </a:solidFill>
                        </a:rPr>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79861890"/>
                  </a:ext>
                </a:extLst>
              </a:tr>
              <a:tr h="160722">
                <a:tc rowSpan="6">
                  <a:txBody>
                    <a:bodyPr/>
                    <a:lstStyle/>
                    <a:p>
                      <a:pPr algn="ctr"/>
                      <a:r>
                        <a:rPr kumimoji="1" lang="en-US" altLang="ja-JP" sz="1200" b="0" dirty="0"/>
                        <a:t>R1</a:t>
                      </a:r>
                      <a:r>
                        <a:rPr kumimoji="1" lang="ja-JP" altLang="en-US" sz="1200" b="0" dirty="0"/>
                        <a:t>年度補正予算</a:t>
                      </a:r>
                      <a:endParaRPr kumimoji="1" lang="en-US" altLang="ja-JP" sz="1200" b="0" dirty="0"/>
                    </a:p>
                    <a:p>
                      <a:pPr algn="ctr"/>
                      <a:r>
                        <a:rPr kumimoji="1" lang="ja-JP" altLang="en-US" sz="1200" b="0" dirty="0"/>
                        <a:t>小規模事業者</a:t>
                      </a:r>
                      <a:endParaRPr kumimoji="1" lang="en-US" altLang="ja-JP" sz="1200" b="0" dirty="0"/>
                    </a:p>
                    <a:p>
                      <a:pPr algn="ctr"/>
                      <a:r>
                        <a:rPr kumimoji="1" lang="ja-JP" altLang="en-US" sz="1200" b="0" dirty="0"/>
                        <a:t>持続化補助金</a:t>
                      </a:r>
                      <a:endParaRPr kumimoji="1" lang="en-US" altLang="ja-JP" sz="1200" b="0" dirty="0"/>
                    </a:p>
                    <a:p>
                      <a:pPr algn="ctr"/>
                      <a:r>
                        <a:rPr kumimoji="1" lang="ja-JP" altLang="en-US" sz="1200" b="0" dirty="0"/>
                        <a:t>＜一般型＞</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t>第</a:t>
                      </a:r>
                      <a:r>
                        <a:rPr kumimoji="1" lang="en-US" altLang="ja-JP" sz="1200" b="0" dirty="0"/>
                        <a:t>5</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tc>
                  <a:txBody>
                    <a:bodyPr/>
                    <a:lstStyle/>
                    <a:p>
                      <a:pPr algn="ct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tc>
                  <a:txBody>
                    <a:bodyPr/>
                    <a:lstStyle/>
                    <a:p>
                      <a:pPr algn="ct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2752746190"/>
                  </a:ext>
                </a:extLst>
              </a:tr>
              <a:tr h="0">
                <a:tc vMerge="1">
                  <a:txBody>
                    <a:bodyPr/>
                    <a:lstStyle/>
                    <a:p>
                      <a:endParaRPr kumimoji="1" lang="ja-JP" altLang="en-US" dirty="0"/>
                    </a:p>
                  </a:txBody>
                  <a:tcPr/>
                </a:tc>
                <a:tc>
                  <a:txBody>
                    <a:bodyPr/>
                    <a:lstStyle/>
                    <a:p>
                      <a:pPr algn="ctr"/>
                      <a:r>
                        <a:rPr kumimoji="1" lang="ja-JP" altLang="en-US" sz="1200" b="0" dirty="0"/>
                        <a:t>第</a:t>
                      </a:r>
                      <a:r>
                        <a:rPr kumimoji="1" lang="en-US" altLang="ja-JP" sz="1200" b="0" dirty="0"/>
                        <a:t>6</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tc>
                  <a:txBody>
                    <a:bodyPr/>
                    <a:lstStyle/>
                    <a:p>
                      <a:pPr algn="ct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992096057"/>
                  </a:ext>
                </a:extLst>
              </a:tr>
              <a:tr h="0">
                <a:tc vMerge="1">
                  <a:txBody>
                    <a:bodyPr/>
                    <a:lstStyle/>
                    <a:p>
                      <a:endParaRPr kumimoji="1" lang="ja-JP" altLang="en-US"/>
                    </a:p>
                  </a:txBody>
                  <a:tcPr/>
                </a:tc>
                <a:tc>
                  <a:txBody>
                    <a:bodyPr/>
                    <a:lstStyle/>
                    <a:p>
                      <a:pPr algn="ctr"/>
                      <a:r>
                        <a:rPr kumimoji="1" lang="ja-JP" altLang="en-US" sz="1200" b="0" dirty="0"/>
                        <a:t>第</a:t>
                      </a:r>
                      <a:r>
                        <a:rPr kumimoji="1" lang="en-US" altLang="ja-JP" sz="1200" b="0" dirty="0"/>
                        <a:t>7</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gridSpan="2">
                  <a:txBody>
                    <a:bodyPr/>
                    <a:lstStyle/>
                    <a:p>
                      <a:pPr algn="ctr"/>
                      <a:r>
                        <a:rPr kumimoji="1" lang="ja-JP" altLang="en-US" sz="1200" b="0" dirty="0"/>
                        <a:t>未定</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200" b="1" dirty="0"/>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589131339"/>
                  </a:ext>
                </a:extLst>
              </a:tr>
              <a:tr h="158238">
                <a:tc vMerge="1">
                  <a:txBody>
                    <a:bodyPr/>
                    <a:lstStyle/>
                    <a:p>
                      <a:endParaRPr kumimoji="1" lang="ja-JP" altLang="en-US" dirty="0"/>
                    </a:p>
                  </a:txBody>
                  <a:tcPr/>
                </a:tc>
                <a:tc>
                  <a:txBody>
                    <a:bodyPr/>
                    <a:lstStyle/>
                    <a:p>
                      <a:pPr algn="ctr"/>
                      <a:r>
                        <a:rPr kumimoji="1" lang="ja-JP" altLang="en-US" sz="1200" b="0" dirty="0"/>
                        <a:t>第</a:t>
                      </a:r>
                      <a:r>
                        <a:rPr kumimoji="1" lang="en-US" altLang="ja-JP" sz="1200" b="0" dirty="0"/>
                        <a:t>8</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5092610"/>
                  </a:ext>
                </a:extLst>
              </a:tr>
              <a:tr h="142170">
                <a:tc vMerge="1">
                  <a:txBody>
                    <a:bodyPr/>
                    <a:lstStyle/>
                    <a:p>
                      <a:endParaRPr kumimoji="1" lang="ja-JP" altLang="en-US" dirty="0"/>
                    </a:p>
                  </a:txBody>
                  <a:tcPr/>
                </a:tc>
                <a:tc>
                  <a:txBody>
                    <a:bodyPr/>
                    <a:lstStyle/>
                    <a:p>
                      <a:pPr algn="ctr"/>
                      <a:r>
                        <a:rPr kumimoji="1" lang="ja-JP" altLang="en-US" sz="1200" b="0" dirty="0"/>
                        <a:t>第</a:t>
                      </a:r>
                      <a:r>
                        <a:rPr kumimoji="1" lang="en-US" altLang="ja-JP" sz="1200" b="0" dirty="0"/>
                        <a:t>9</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16167424"/>
                  </a:ext>
                </a:extLst>
              </a:tr>
              <a:tr h="0">
                <a:tc vMerge="1">
                  <a:txBody>
                    <a:bodyPr/>
                    <a:lstStyle/>
                    <a:p>
                      <a:endParaRPr kumimoji="1" lang="ja-JP" altLang="en-US" dirty="0"/>
                    </a:p>
                  </a:txBody>
                  <a:tcPr/>
                </a:tc>
                <a:tc>
                  <a:txBody>
                    <a:bodyPr/>
                    <a:lstStyle/>
                    <a:p>
                      <a:pPr algn="ctr"/>
                      <a:r>
                        <a:rPr kumimoji="1" lang="ja-JP" altLang="en-US" sz="1200" b="0" dirty="0"/>
                        <a:t>第</a:t>
                      </a:r>
                      <a:r>
                        <a:rPr kumimoji="1" lang="en-US" altLang="ja-JP" sz="1200" b="0" dirty="0"/>
                        <a:t>10</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59807932"/>
                  </a:ext>
                </a:extLst>
              </a:tr>
              <a:tr h="0">
                <a:tc rowSpan="5">
                  <a:txBody>
                    <a:bodyPr/>
                    <a:lstStyle/>
                    <a:p>
                      <a:pPr algn="ctr"/>
                      <a:r>
                        <a:rPr kumimoji="1" lang="en-US" altLang="ja-JP" sz="1200" b="0" dirty="0"/>
                        <a:t>R2</a:t>
                      </a:r>
                      <a:r>
                        <a:rPr kumimoji="1" lang="ja-JP" altLang="en-US" sz="1200" b="0" dirty="0"/>
                        <a:t>年度</a:t>
                      </a:r>
                      <a:endParaRPr kumimoji="1" lang="en-US" altLang="ja-JP" sz="1200" b="0" dirty="0"/>
                    </a:p>
                    <a:p>
                      <a:pPr algn="ctr"/>
                      <a:r>
                        <a:rPr kumimoji="1" lang="en-US" altLang="ja-JP" sz="1200" b="0" dirty="0"/>
                        <a:t>3</a:t>
                      </a:r>
                      <a:r>
                        <a:rPr kumimoji="1" lang="ja-JP" altLang="en-US" sz="1200" b="0" dirty="0"/>
                        <a:t>次補正予算</a:t>
                      </a:r>
                      <a:endParaRPr kumimoji="1" lang="en-US" altLang="ja-JP" sz="1200" b="0" dirty="0"/>
                    </a:p>
                    <a:p>
                      <a:pPr algn="ctr"/>
                      <a:r>
                        <a:rPr kumimoji="1" lang="ja-JP" altLang="en-US" sz="1200" b="0" dirty="0"/>
                        <a:t>小規模事業者</a:t>
                      </a:r>
                      <a:endParaRPr kumimoji="1" lang="en-US" altLang="ja-JP" sz="1200" b="0" dirty="0"/>
                    </a:p>
                    <a:p>
                      <a:pPr algn="ctr"/>
                      <a:r>
                        <a:rPr kumimoji="1" lang="ja-JP" altLang="en-US" sz="1200" b="0" dirty="0"/>
                        <a:t>持続化補助金</a:t>
                      </a:r>
                      <a:endParaRPr kumimoji="1" lang="en-US" altLang="ja-JP" sz="1200" b="0" dirty="0"/>
                    </a:p>
                    <a:p>
                      <a:pPr algn="ctr"/>
                      <a:r>
                        <a:rPr kumimoji="1" lang="ja-JP" altLang="en-US" sz="1200" b="0" dirty="0"/>
                        <a:t>＜低感染リスク型ビジネス枠＞</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t>第</a:t>
                      </a:r>
                      <a:r>
                        <a:rPr kumimoji="1" lang="en-US" altLang="ja-JP" sz="1200" b="0" dirty="0"/>
                        <a:t>2</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738417368"/>
                  </a:ext>
                </a:extLst>
              </a:tr>
              <a:tr h="0">
                <a:tc vMerge="1">
                  <a:txBody>
                    <a:bodyPr/>
                    <a:lstStyle/>
                    <a:p>
                      <a:endParaRPr kumimoji="1" lang="ja-JP" altLang="en-US" sz="1200" dirty="0"/>
                    </a:p>
                  </a:txBody>
                  <a:tcPr/>
                </a:tc>
                <a:tc>
                  <a:txBody>
                    <a:bodyPr/>
                    <a:lstStyle/>
                    <a:p>
                      <a:pPr algn="ctr"/>
                      <a:r>
                        <a:rPr kumimoji="1" lang="ja-JP" altLang="en-US" sz="1200" b="0" dirty="0"/>
                        <a:t>第</a:t>
                      </a:r>
                      <a:r>
                        <a:rPr kumimoji="1" lang="en-US" altLang="ja-JP" sz="1200" b="0" dirty="0"/>
                        <a:t>3</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ysClr val="windowText" lastClr="000000"/>
                          </a:solidFill>
                        </a:rPr>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4003195945"/>
                  </a:ext>
                </a:extLst>
              </a:tr>
              <a:tr h="0">
                <a:tc vMerge="1">
                  <a:txBody>
                    <a:bodyPr/>
                    <a:lstStyle/>
                    <a:p>
                      <a:endParaRPr kumimoji="1" lang="ja-JP" altLang="en-US" sz="1200" dirty="0"/>
                    </a:p>
                  </a:txBody>
                  <a:tcPr/>
                </a:tc>
                <a:tc>
                  <a:txBody>
                    <a:bodyPr/>
                    <a:lstStyle/>
                    <a:p>
                      <a:pPr algn="ctr"/>
                      <a:r>
                        <a:rPr kumimoji="1" lang="ja-JP" altLang="en-US" sz="1200" b="0" dirty="0"/>
                        <a:t>第</a:t>
                      </a:r>
                      <a:r>
                        <a:rPr kumimoji="1" lang="en-US" altLang="ja-JP" sz="1200" b="0" dirty="0"/>
                        <a:t>4</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ysClr val="windowText" lastClr="000000"/>
                          </a:solidFill>
                        </a:rPr>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653209277"/>
                  </a:ext>
                </a:extLst>
              </a:tr>
              <a:tr h="0">
                <a:tc vMerge="1">
                  <a:txBody>
                    <a:bodyPr/>
                    <a:lstStyle/>
                    <a:p>
                      <a:endParaRPr kumimoji="1" lang="ja-JP" altLang="en-US" sz="1200" dirty="0"/>
                    </a:p>
                  </a:txBody>
                  <a:tcPr/>
                </a:tc>
                <a:tc>
                  <a:txBody>
                    <a:bodyPr/>
                    <a:lstStyle/>
                    <a:p>
                      <a:pPr algn="ctr"/>
                      <a:r>
                        <a:rPr kumimoji="1" lang="ja-JP" altLang="en-US" sz="1200" b="0" dirty="0"/>
                        <a:t>第</a:t>
                      </a:r>
                      <a:r>
                        <a:rPr kumimoji="1" lang="en-US" altLang="ja-JP" sz="1200" b="0" dirty="0"/>
                        <a:t>5</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t>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269456973"/>
                  </a:ext>
                </a:extLst>
              </a:tr>
              <a:tr h="298450">
                <a:tc vMerge="1">
                  <a:txBody>
                    <a:bodyPr/>
                    <a:lstStyle/>
                    <a:p>
                      <a:endParaRPr kumimoji="1" lang="ja-JP" altLang="en-US" sz="1200" dirty="0"/>
                    </a:p>
                  </a:txBody>
                  <a:tcPr anchor="ctr"/>
                </a:tc>
                <a:tc>
                  <a:txBody>
                    <a:bodyPr/>
                    <a:lstStyle/>
                    <a:p>
                      <a:pPr algn="ctr"/>
                      <a:r>
                        <a:rPr kumimoji="1" lang="ja-JP" altLang="en-US" sz="1200" b="0" dirty="0"/>
                        <a:t>第</a:t>
                      </a:r>
                      <a:r>
                        <a:rPr kumimoji="1" lang="en-US" altLang="ja-JP" sz="1200" b="0" dirty="0"/>
                        <a:t>6</a:t>
                      </a:r>
                      <a:r>
                        <a:rPr kumimoji="1" lang="ja-JP" altLang="en-US" sz="1200" b="0" dirty="0"/>
                        <a:t>回締切</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bg1"/>
                          </a:solidFill>
                        </a:rPr>
                        <a:t>×</a:t>
                      </a:r>
                      <a:endParaRPr kumimoji="1" lang="ja-JP" altLang="en-US" sz="1200" b="0" dirty="0">
                        <a:solidFill>
                          <a:schemeClr val="bg1"/>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6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未定</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00108097"/>
                  </a:ext>
                </a:extLst>
              </a:tr>
            </a:tbl>
          </a:graphicData>
        </a:graphic>
      </p:graphicFrame>
      <p:sp>
        <p:nvSpPr>
          <p:cNvPr id="20" name="テキスト ボックス 19">
            <a:extLst>
              <a:ext uri="{FF2B5EF4-FFF2-40B4-BE49-F238E27FC236}">
                <a16:creationId xmlns:a16="http://schemas.microsoft.com/office/drawing/2014/main" id="{252D911B-10C6-46E3-85CE-7A9600B82E30}"/>
              </a:ext>
            </a:extLst>
          </p:cNvPr>
          <p:cNvSpPr txBox="1"/>
          <p:nvPr/>
        </p:nvSpPr>
        <p:spPr>
          <a:xfrm>
            <a:off x="421814" y="4720504"/>
            <a:ext cx="5611956" cy="310534"/>
          </a:xfrm>
          <a:prstGeom prst="rect">
            <a:avLst/>
          </a:prstGeom>
          <a:noFill/>
          <a:ln>
            <a:noFill/>
          </a:ln>
        </p:spPr>
        <p:txBody>
          <a:bodyPr wrap="square" rtlCol="0">
            <a:spAutoFit/>
          </a:bodyPr>
          <a:lstStyle/>
          <a:p>
            <a:pPr>
              <a:lnSpc>
                <a:spcPts val="2000"/>
              </a:lnSpc>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rPr>
              <a:t>＜申請に制限がかかる事業者＞</a:t>
            </a:r>
            <a:endParaRPr lang="en-US" altLang="ja-JP" sz="1200" dirty="0">
              <a:latin typeface="BIZ UDP明朝 Medium" panose="02020500000000000000" pitchFamily="18" charset="-128"/>
              <a:ea typeface="BIZ UDP明朝 Medium" panose="02020500000000000000" pitchFamily="18" charset="-128"/>
            </a:endParaRPr>
          </a:p>
        </p:txBody>
      </p:sp>
      <p:sp>
        <p:nvSpPr>
          <p:cNvPr id="21" name="Slide Number Placeholder 5">
            <a:extLst>
              <a:ext uri="{FF2B5EF4-FFF2-40B4-BE49-F238E27FC236}">
                <a16:creationId xmlns:a16="http://schemas.microsoft.com/office/drawing/2014/main" id="{F2C46DFE-8A1C-417C-87F4-388B86E07ED3}"/>
              </a:ext>
            </a:extLst>
          </p:cNvPr>
          <p:cNvSpPr txBox="1">
            <a:spLocks/>
          </p:cNvSpPr>
          <p:nvPr/>
        </p:nvSpPr>
        <p:spPr>
          <a:xfrm>
            <a:off x="3214839" y="9461063"/>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3</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46263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1E39EF10-DA96-41A0-B8FE-C20F66400B9E}"/>
              </a:ext>
            </a:extLst>
          </p:cNvPr>
          <p:cNvSpPr txBox="1">
            <a:spLocks/>
          </p:cNvSpPr>
          <p:nvPr/>
        </p:nvSpPr>
        <p:spPr>
          <a:xfrm>
            <a:off x="3214839" y="9287850"/>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4</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
        <p:nvSpPr>
          <p:cNvPr id="14" name="Slide Number Placeholder 5">
            <a:extLst>
              <a:ext uri="{FF2B5EF4-FFF2-40B4-BE49-F238E27FC236}">
                <a16:creationId xmlns:a16="http://schemas.microsoft.com/office/drawing/2014/main" id="{B40AFDDA-1B88-4824-8F3C-5E5BE2C37A4C}"/>
              </a:ext>
            </a:extLst>
          </p:cNvPr>
          <p:cNvSpPr txBox="1">
            <a:spLocks/>
          </p:cNvSpPr>
          <p:nvPr/>
        </p:nvSpPr>
        <p:spPr>
          <a:xfrm>
            <a:off x="3214839" y="9287850"/>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4</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
        <p:nvSpPr>
          <p:cNvPr id="15" name="テキスト ボックス 14">
            <a:extLst>
              <a:ext uri="{FF2B5EF4-FFF2-40B4-BE49-F238E27FC236}">
                <a16:creationId xmlns:a16="http://schemas.microsoft.com/office/drawing/2014/main" id="{00940368-7305-4F5B-B73F-0E94AF01BA81}"/>
              </a:ext>
            </a:extLst>
          </p:cNvPr>
          <p:cNvSpPr txBox="1"/>
          <p:nvPr/>
        </p:nvSpPr>
        <p:spPr>
          <a:xfrm>
            <a:off x="2372363" y="260826"/>
            <a:ext cx="2186758" cy="369332"/>
          </a:xfrm>
          <a:prstGeom prst="rect">
            <a:avLst/>
          </a:prstGeom>
          <a:noFill/>
        </p:spPr>
        <p:txBody>
          <a:bodyPr wrap="square" rtlCol="0">
            <a:spAutoFit/>
          </a:bodyPr>
          <a:lstStyle/>
          <a:p>
            <a:r>
              <a:rPr lang="ja-JP" altLang="en-US" b="1" dirty="0">
                <a:latin typeface="BIZ UDP明朝 Medium" panose="02020500000000000000" pitchFamily="18" charset="-128"/>
                <a:ea typeface="BIZ UDP明朝 Medium" panose="02020500000000000000" pitchFamily="18" charset="-128"/>
              </a:rPr>
              <a:t>補助対象となる経費</a:t>
            </a:r>
          </a:p>
        </p:txBody>
      </p:sp>
      <p:graphicFrame>
        <p:nvGraphicFramePr>
          <p:cNvPr id="20" name="表 19">
            <a:extLst>
              <a:ext uri="{FF2B5EF4-FFF2-40B4-BE49-F238E27FC236}">
                <a16:creationId xmlns:a16="http://schemas.microsoft.com/office/drawing/2014/main" id="{FDA4266A-4623-42E7-BE1A-7E32F14C9BD1}"/>
              </a:ext>
            </a:extLst>
          </p:cNvPr>
          <p:cNvGraphicFramePr>
            <a:graphicFrameLocks noGrp="1"/>
          </p:cNvGraphicFramePr>
          <p:nvPr>
            <p:extLst>
              <p:ext uri="{D42A27DB-BD31-4B8C-83A1-F6EECF244321}">
                <p14:modId xmlns:p14="http://schemas.microsoft.com/office/powerpoint/2010/main" val="1935998501"/>
              </p:ext>
            </p:extLst>
          </p:nvPr>
        </p:nvGraphicFramePr>
        <p:xfrm>
          <a:off x="515343" y="1697609"/>
          <a:ext cx="5734050" cy="3364802"/>
        </p:xfrm>
        <a:graphic>
          <a:graphicData uri="http://schemas.openxmlformats.org/drawingml/2006/table">
            <a:tbl>
              <a:tblPr bandRow="1">
                <a:tableStyleId>{5DA37D80-6434-44D0-A028-1B22A696006F}</a:tableStyleId>
              </a:tblPr>
              <a:tblGrid>
                <a:gridCol w="1503957">
                  <a:extLst>
                    <a:ext uri="{9D8B030D-6E8A-4147-A177-3AD203B41FA5}">
                      <a16:colId xmlns:a16="http://schemas.microsoft.com/office/drawing/2014/main" val="668435963"/>
                    </a:ext>
                  </a:extLst>
                </a:gridCol>
                <a:gridCol w="4230093">
                  <a:extLst>
                    <a:ext uri="{9D8B030D-6E8A-4147-A177-3AD203B41FA5}">
                      <a16:colId xmlns:a16="http://schemas.microsoft.com/office/drawing/2014/main" val="3710037134"/>
                    </a:ext>
                  </a:extLst>
                </a:gridCol>
              </a:tblGrid>
              <a:tr h="278182">
                <a:tc>
                  <a:txBody>
                    <a:bodyPr/>
                    <a:lstStyle/>
                    <a:p>
                      <a:pPr algn="ctr"/>
                      <a:r>
                        <a:rPr kumimoji="1" lang="ja-JP" altLang="en-US" sz="1300" b="1" dirty="0">
                          <a:latin typeface="BIZ UDP明朝 Medium" panose="02020500000000000000" pitchFamily="18" charset="-128"/>
                          <a:ea typeface="BIZ UDP明朝 Medium" panose="02020500000000000000" pitchFamily="18" charset="-128"/>
                        </a:rPr>
                        <a:t>補助対象経費科目</a:t>
                      </a:r>
                    </a:p>
                  </a:txBody>
                  <a:tcPr anchor="b">
                    <a:solidFill>
                      <a:schemeClr val="accent6">
                        <a:lumMod val="40000"/>
                        <a:lumOff val="60000"/>
                      </a:schemeClr>
                    </a:solidFill>
                  </a:tcPr>
                </a:tc>
                <a:tc>
                  <a:txBody>
                    <a:bodyPr/>
                    <a:lstStyle/>
                    <a:p>
                      <a:pPr algn="ctr"/>
                      <a:r>
                        <a:rPr kumimoji="1" lang="ja-JP" altLang="en-US" sz="1400" b="1" dirty="0">
                          <a:latin typeface="BIZ UDP明朝 Medium" panose="02020500000000000000" pitchFamily="18" charset="-128"/>
                          <a:ea typeface="BIZ UDP明朝 Medium" panose="02020500000000000000" pitchFamily="18" charset="-128"/>
                        </a:rPr>
                        <a:t>活用事例</a:t>
                      </a:r>
                    </a:p>
                  </a:txBody>
                  <a:tcPr anchor="b">
                    <a:solidFill>
                      <a:schemeClr val="accent6">
                        <a:lumMod val="40000"/>
                        <a:lumOff val="60000"/>
                      </a:schemeClr>
                    </a:solidFill>
                  </a:tcPr>
                </a:tc>
                <a:extLst>
                  <a:ext uri="{0D108BD9-81ED-4DB2-BD59-A6C34878D82A}">
                    <a16:rowId xmlns:a16="http://schemas.microsoft.com/office/drawing/2014/main" val="4138696503"/>
                  </a:ext>
                </a:extLst>
              </a:tr>
              <a:tr h="278182">
                <a:tc>
                  <a:txBody>
                    <a:bodyPr/>
                    <a:lstStyle/>
                    <a:p>
                      <a:r>
                        <a:rPr kumimoji="1" lang="ja-JP" altLang="en-US" sz="1100" b="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rPr>
                        <a:t>①機械装置等費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r>
                        <a:rPr kumimoji="1" lang="ja-JP" altLang="en-US" sz="1100" b="0" dirty="0">
                          <a:latin typeface="BIZ UDP明朝 Medium" panose="02020500000000000000" pitchFamily="18" charset="-128"/>
                          <a:ea typeface="BIZ UDP明朝 Medium" panose="02020500000000000000" pitchFamily="18" charset="-128"/>
                        </a:rPr>
                        <a:t>製造装置の購入等</a:t>
                      </a:r>
                    </a:p>
                  </a:txBody>
                  <a:tcPr anchor="b">
                    <a:solidFill>
                      <a:schemeClr val="bg1"/>
                    </a:solidFill>
                  </a:tcPr>
                </a:tc>
                <a:extLst>
                  <a:ext uri="{0D108BD9-81ED-4DB2-BD59-A6C34878D82A}">
                    <a16:rowId xmlns:a16="http://schemas.microsoft.com/office/drawing/2014/main" val="2560836479"/>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②広報費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latin typeface="BIZ UDP明朝 Medium" panose="02020500000000000000" pitchFamily="18" charset="-128"/>
                          <a:ea typeface="BIZ UDP明朝 Medium" panose="02020500000000000000" pitchFamily="18" charset="-128"/>
                        </a:rPr>
                        <a:t>新サービスを紹介するチラシ作成・配布、看板の設置等</a:t>
                      </a:r>
                      <a:endParaRPr lang="en-US" altLang="ja-JP" sz="11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1045649438"/>
                  </a:ext>
                </a:extLst>
              </a:tr>
              <a:tr h="278182">
                <a:tc>
                  <a:txBody>
                    <a:bodyPr/>
                    <a:lstStyle/>
                    <a:p>
                      <a:r>
                        <a:rPr kumimoji="1" lang="ja-JP" altLang="en-US" sz="1100" b="0" dirty="0">
                          <a:latin typeface="BIZ UDP明朝 Medium" panose="02020500000000000000" pitchFamily="18" charset="-128"/>
                          <a:ea typeface="BIZ UDP明朝 Medium" panose="02020500000000000000" pitchFamily="18" charset="-128"/>
                        </a:rPr>
                        <a:t>③ウェブサイト関連費</a:t>
                      </a: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rPr>
                        <a:t>ウェブサイトや</a:t>
                      </a:r>
                      <a:r>
                        <a:rPr lang="en-US" altLang="ja-JP" sz="1100" b="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rPr>
                        <a:t>EC</a:t>
                      </a:r>
                      <a:r>
                        <a:rPr lang="ja-JP" altLang="en-US" sz="1100" b="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rPr>
                        <a:t>サイト等を構築、更新、改修するために要する経費</a:t>
                      </a:r>
                      <a:endParaRPr lang="en-US" altLang="ja-JP" sz="1100" b="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2237529801"/>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④展示会等出展費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latin typeface="BIZ UDP明朝 Medium" panose="02020500000000000000" pitchFamily="18" charset="-128"/>
                          <a:ea typeface="BIZ UDP明朝 Medium" panose="02020500000000000000" pitchFamily="18" charset="-128"/>
                        </a:rPr>
                        <a:t>展示会・商談会の出展料等</a:t>
                      </a:r>
                      <a:endParaRPr lang="en-US" altLang="ja-JP" sz="11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1618430366"/>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⑤旅費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latin typeface="BIZ UDP明朝 Medium" panose="02020500000000000000" pitchFamily="18" charset="-128"/>
                          <a:ea typeface="BIZ UDP明朝 Medium" panose="02020500000000000000" pitchFamily="18" charset="-128"/>
                        </a:rPr>
                        <a:t>販路開拓（展示会等の会場との往復を含む）等を行うための旅費</a:t>
                      </a:r>
                      <a:endParaRPr lang="en-US" altLang="ja-JP" sz="11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224687941"/>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⑥</a:t>
                      </a:r>
                      <a:r>
                        <a:rPr lang="zh-TW" altLang="en-US" sz="1100" dirty="0">
                          <a:latin typeface="BIZ UDP明朝 Medium" panose="02020500000000000000" pitchFamily="18" charset="-128"/>
                          <a:ea typeface="BIZ UDP明朝 Medium" panose="02020500000000000000" pitchFamily="18" charset="-128"/>
                        </a:rPr>
                        <a:t>開発費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latin typeface="BIZ UDP明朝 Medium" panose="02020500000000000000" pitchFamily="18" charset="-128"/>
                          <a:ea typeface="BIZ UDP明朝 Medium" panose="02020500000000000000" pitchFamily="18" charset="-128"/>
                        </a:rPr>
                        <a:t>新商品・システムの試作開発費等（販売商品の原材料費は対象外）</a:t>
                      </a:r>
                      <a:endParaRPr lang="en-US" altLang="ja-JP" sz="11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870744512"/>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⑦</a:t>
                      </a:r>
                      <a:r>
                        <a:rPr lang="zh-TW" altLang="en-US" sz="1100" dirty="0">
                          <a:latin typeface="BIZ UDP明朝 Medium" panose="02020500000000000000" pitchFamily="18" charset="-128"/>
                          <a:ea typeface="BIZ UDP明朝 Medium" panose="02020500000000000000" pitchFamily="18" charset="-128"/>
                        </a:rPr>
                        <a:t>資料購入費</a:t>
                      </a:r>
                      <a:r>
                        <a:rPr lang="ja-JP" altLang="en-US" sz="1100" dirty="0">
                          <a:latin typeface="BIZ UDP明朝 Medium" panose="02020500000000000000" pitchFamily="18" charset="-128"/>
                          <a:ea typeface="BIZ UDP明朝 Medium" panose="02020500000000000000" pitchFamily="18" charset="-128"/>
                        </a:rPr>
                        <a:t>　</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latin typeface="BIZ UDP明朝 Medium" panose="02020500000000000000" pitchFamily="18" charset="-128"/>
                          <a:ea typeface="BIZ UDP明朝 Medium" panose="02020500000000000000" pitchFamily="18" charset="-128"/>
                        </a:rPr>
                        <a:t>補助事業に関連する資料・図書等</a:t>
                      </a:r>
                      <a:endParaRPr lang="en-US" altLang="ja-JP" sz="11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2405355864"/>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⑧</a:t>
                      </a:r>
                      <a:r>
                        <a:rPr lang="zh-TW" altLang="en-US" sz="1100" dirty="0">
                          <a:latin typeface="BIZ UDP明朝 Medium" panose="02020500000000000000" pitchFamily="18" charset="-128"/>
                          <a:ea typeface="BIZ UDP明朝 Medium" panose="02020500000000000000" pitchFamily="18" charset="-128"/>
                        </a:rPr>
                        <a:t>雑役務費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latin typeface="BIZ UDP明朝 Medium" panose="02020500000000000000" pitchFamily="18" charset="-128"/>
                          <a:ea typeface="BIZ UDP明朝 Medium" panose="02020500000000000000" pitchFamily="18" charset="-128"/>
                        </a:rPr>
                        <a:t>補助事業のために雇用したアルバイト・派遣社員費用</a:t>
                      </a:r>
                      <a:endParaRPr lang="en-US" altLang="ja-JP" sz="11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3597997314"/>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⑨</a:t>
                      </a:r>
                      <a:r>
                        <a:rPr lang="zh-TW" altLang="en-US" sz="1100" dirty="0">
                          <a:latin typeface="BIZ UDP明朝 Medium" panose="02020500000000000000" pitchFamily="18" charset="-128"/>
                          <a:ea typeface="BIZ UDP明朝 Medium" panose="02020500000000000000" pitchFamily="18" charset="-128"/>
                        </a:rPr>
                        <a:t>借料</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r>
                        <a:rPr lang="ja-JP" altLang="en-US" sz="1100" dirty="0">
                          <a:latin typeface="BIZ UDP明朝 Medium" panose="02020500000000000000" pitchFamily="18" charset="-128"/>
                          <a:ea typeface="BIZ UDP明朝 Medium" panose="02020500000000000000" pitchFamily="18" charset="-128"/>
                        </a:rPr>
                        <a:t>機器・設備のリース・レンタル料（所有権移転を伴わないもの）</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bg1"/>
                    </a:solidFill>
                  </a:tcPr>
                </a:tc>
                <a:extLst>
                  <a:ext uri="{0D108BD9-81ED-4DB2-BD59-A6C34878D82A}">
                    <a16:rowId xmlns:a16="http://schemas.microsoft.com/office/drawing/2014/main" val="1736322530"/>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⑩</a:t>
                      </a:r>
                      <a:r>
                        <a:rPr lang="zh-TW" altLang="en-US" sz="1100" dirty="0">
                          <a:latin typeface="BIZ UDP明朝 Medium" panose="02020500000000000000" pitchFamily="18" charset="-128"/>
                          <a:ea typeface="BIZ UDP明朝 Medium" panose="02020500000000000000" pitchFamily="18" charset="-128"/>
                        </a:rPr>
                        <a:t>設備処分費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latin typeface="BIZ UDP明朝 Medium" panose="02020500000000000000" pitchFamily="18" charset="-128"/>
                          <a:ea typeface="BIZ UDP明朝 Medium" panose="02020500000000000000" pitchFamily="18" charset="-128"/>
                        </a:rPr>
                        <a:t>新サービスを行うためのスペース確保を目的とした設備処分等</a:t>
                      </a:r>
                      <a:endParaRPr lang="en-US" altLang="ja-JP" sz="11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txBody>
                  <a:tcPr anchor="b">
                    <a:solidFill>
                      <a:schemeClr val="bg1"/>
                    </a:solidFill>
                  </a:tcPr>
                </a:tc>
                <a:extLst>
                  <a:ext uri="{0D108BD9-81ED-4DB2-BD59-A6C34878D82A}">
                    <a16:rowId xmlns:a16="http://schemas.microsoft.com/office/drawing/2014/main" val="551170717"/>
                  </a:ext>
                </a:extLst>
              </a:tr>
              <a:tr h="278182">
                <a:tc>
                  <a:txBody>
                    <a:bodyPr/>
                    <a:lstStyle/>
                    <a:p>
                      <a:r>
                        <a:rPr lang="ja-JP" altLang="en-US" sz="1100" dirty="0">
                          <a:latin typeface="BIZ UDP明朝 Medium" panose="02020500000000000000" pitchFamily="18" charset="-128"/>
                          <a:ea typeface="BIZ UDP明朝 Medium" panose="02020500000000000000" pitchFamily="18" charset="-128"/>
                        </a:rPr>
                        <a:t>⑪</a:t>
                      </a:r>
                      <a:r>
                        <a:rPr lang="zh-TW" altLang="en-US" sz="1100" dirty="0">
                          <a:latin typeface="BIZ UDP明朝 Medium" panose="02020500000000000000" pitchFamily="18" charset="-128"/>
                          <a:ea typeface="BIZ UDP明朝 Medium" panose="02020500000000000000" pitchFamily="18" charset="-128"/>
                        </a:rPr>
                        <a:t>委託</a:t>
                      </a:r>
                      <a:r>
                        <a:rPr lang="ja-JP" altLang="en-US" sz="1100" dirty="0">
                          <a:latin typeface="BIZ UDP明朝 Medium" panose="02020500000000000000" pitchFamily="18" charset="-128"/>
                          <a:ea typeface="BIZ UDP明朝 Medium" panose="02020500000000000000" pitchFamily="18" charset="-128"/>
                        </a:rPr>
                        <a:t>・</a:t>
                      </a:r>
                      <a:r>
                        <a:rPr lang="zh-TW" altLang="en-US" sz="1100" dirty="0">
                          <a:latin typeface="BIZ UDP明朝 Medium" panose="02020500000000000000" pitchFamily="18" charset="-128"/>
                          <a:ea typeface="BIZ UDP明朝 Medium" panose="02020500000000000000" pitchFamily="18" charset="-128"/>
                        </a:rPr>
                        <a:t>外注費</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accent6">
                        <a:lumMod val="20000"/>
                        <a:lumOff val="80000"/>
                      </a:schemeClr>
                    </a:solidFill>
                  </a:tcPr>
                </a:tc>
                <a:tc>
                  <a:txBody>
                    <a:bodyPr/>
                    <a:lstStyle/>
                    <a:p>
                      <a:r>
                        <a:rPr lang="ja-JP" altLang="en-US" sz="1100" dirty="0">
                          <a:latin typeface="BIZ UDP明朝 Medium" panose="02020500000000000000" pitchFamily="18" charset="-128"/>
                          <a:ea typeface="BIZ UDP明朝 Medium" panose="02020500000000000000" pitchFamily="18" charset="-128"/>
                        </a:rPr>
                        <a:t>店舗改装など自社では実施困難な業務を第</a:t>
                      </a:r>
                      <a:r>
                        <a:rPr lang="en-US" altLang="ja-JP" sz="1100" dirty="0">
                          <a:latin typeface="BIZ UDP明朝 Medium" panose="02020500000000000000" pitchFamily="18" charset="-128"/>
                          <a:ea typeface="BIZ UDP明朝 Medium" panose="02020500000000000000" pitchFamily="18" charset="-128"/>
                        </a:rPr>
                        <a:t>3</a:t>
                      </a:r>
                      <a:r>
                        <a:rPr lang="ja-JP" altLang="en-US" sz="1100" dirty="0">
                          <a:latin typeface="BIZ UDP明朝 Medium" panose="02020500000000000000" pitchFamily="18" charset="-128"/>
                          <a:ea typeface="BIZ UDP明朝 Medium" panose="02020500000000000000" pitchFamily="18" charset="-128"/>
                        </a:rPr>
                        <a:t>者に依頼（契約必須）</a:t>
                      </a:r>
                      <a:endParaRPr kumimoji="1" lang="ja-JP" altLang="en-US" sz="1100" b="0" dirty="0">
                        <a:latin typeface="BIZ UDP明朝 Medium" panose="02020500000000000000" pitchFamily="18" charset="-128"/>
                        <a:ea typeface="BIZ UDP明朝 Medium" panose="02020500000000000000" pitchFamily="18" charset="-128"/>
                      </a:endParaRPr>
                    </a:p>
                  </a:txBody>
                  <a:tcPr anchor="b">
                    <a:solidFill>
                      <a:schemeClr val="bg1"/>
                    </a:solidFill>
                  </a:tcPr>
                </a:tc>
                <a:extLst>
                  <a:ext uri="{0D108BD9-81ED-4DB2-BD59-A6C34878D82A}">
                    <a16:rowId xmlns:a16="http://schemas.microsoft.com/office/drawing/2014/main" val="1927310094"/>
                  </a:ext>
                </a:extLst>
              </a:tr>
            </a:tbl>
          </a:graphicData>
        </a:graphic>
      </p:graphicFrame>
      <p:pic>
        <p:nvPicPr>
          <p:cNvPr id="21" name="図 20">
            <a:extLst>
              <a:ext uri="{FF2B5EF4-FFF2-40B4-BE49-F238E27FC236}">
                <a16:creationId xmlns:a16="http://schemas.microsoft.com/office/drawing/2014/main" id="{BD6C6B17-BAC9-4FD8-8260-326F28C2C6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9950" y="479454"/>
            <a:ext cx="1202642" cy="993889"/>
          </a:xfrm>
          <a:prstGeom prst="rect">
            <a:avLst/>
          </a:prstGeom>
        </p:spPr>
      </p:pic>
      <p:sp>
        <p:nvSpPr>
          <p:cNvPr id="22" name="テキスト ボックス 21">
            <a:extLst>
              <a:ext uri="{FF2B5EF4-FFF2-40B4-BE49-F238E27FC236}">
                <a16:creationId xmlns:a16="http://schemas.microsoft.com/office/drawing/2014/main" id="{E6805C9C-BD34-43CA-B008-0159169954F2}"/>
              </a:ext>
            </a:extLst>
          </p:cNvPr>
          <p:cNvSpPr txBox="1"/>
          <p:nvPr/>
        </p:nvSpPr>
        <p:spPr>
          <a:xfrm>
            <a:off x="466368" y="674600"/>
            <a:ext cx="5832000" cy="890372"/>
          </a:xfrm>
          <a:prstGeom prst="rect">
            <a:avLst/>
          </a:prstGeom>
          <a:noFill/>
        </p:spPr>
        <p:txBody>
          <a:bodyPr wrap="square" rtlCol="0">
            <a:spAutoFit/>
          </a:bodyPr>
          <a:lstStyle/>
          <a:p>
            <a:pPr>
              <a:lnSpc>
                <a:spcPts val="2200"/>
              </a:lnSpc>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rPr>
              <a:t>下記の経費が対象となります。</a:t>
            </a:r>
            <a:endParaRPr lang="en-US" altLang="ja-JP"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p>
            <a:pPr>
              <a:lnSpc>
                <a:spcPts val="2200"/>
              </a:lnSpc>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rPr>
              <a:t>内容によって対象とならない場合がありますので、</a:t>
            </a:r>
            <a:endParaRPr lang="en-US" altLang="ja-JP"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a:p>
            <a:pPr>
              <a:lnSpc>
                <a:spcPts val="2200"/>
              </a:lnSpc>
            </a:pP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rPr>
              <a:t>事前に</a:t>
            </a: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hlinkClick r:id="rId3"/>
              </a:rPr>
              <a:t>公募要領</a:t>
            </a:r>
            <a:r>
              <a:rPr lang="ja-JP" altLang="en-US"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rPr>
              <a:t>「５．補助対象経費」を必ずご確認ください。</a:t>
            </a:r>
            <a:endParaRPr lang="en-US" altLang="ja-JP" sz="1200" dirty="0">
              <a:solidFill>
                <a:schemeClr val="tx1">
                  <a:lumMod val="85000"/>
                  <a:lumOff val="15000"/>
                </a:schemeClr>
              </a:solidFill>
              <a:latin typeface="BIZ UDP明朝 Medium" panose="02020500000000000000" pitchFamily="18" charset="-128"/>
              <a:ea typeface="BIZ UDP明朝 Medium" panose="02020500000000000000" pitchFamily="18"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BBC8CCE8-CDCC-4407-99C0-302B271C0829}"/>
              </a:ext>
            </a:extLst>
          </p:cNvPr>
          <p:cNvSpPr txBox="1"/>
          <p:nvPr/>
        </p:nvSpPr>
        <p:spPr>
          <a:xfrm>
            <a:off x="466368" y="5899843"/>
            <a:ext cx="6207482" cy="3320524"/>
          </a:xfrm>
          <a:prstGeom prst="rect">
            <a:avLst/>
          </a:prstGeom>
          <a:noFill/>
          <a:ln>
            <a:noFill/>
          </a:ln>
        </p:spPr>
        <p:txBody>
          <a:bodyPr wrap="square" rtlCol="0">
            <a:spAutoFit/>
          </a:bodyPr>
          <a:lstStyle/>
          <a:p>
            <a:pPr algn="ctr">
              <a:lnSpc>
                <a:spcPts val="2000"/>
              </a:lnSpc>
            </a:pPr>
            <a:r>
              <a:rPr lang="ja-JP" altLang="en-US" sz="1600" b="1" u="sng" dirty="0">
                <a:solidFill>
                  <a:schemeClr val="accent2"/>
                </a:solidFill>
                <a:latin typeface="BIZ UDP明朝 Medium" panose="02020500000000000000" pitchFamily="18" charset="-128"/>
                <a:ea typeface="BIZ UDP明朝 Medium" panose="02020500000000000000" pitchFamily="18" charset="-128"/>
              </a:rPr>
              <a:t>主な注意事項</a:t>
            </a:r>
            <a:endParaRPr lang="en-US" altLang="ja-JP" sz="1600" b="1" u="sng" dirty="0">
              <a:solidFill>
                <a:schemeClr val="accent2"/>
              </a:solidFill>
              <a:latin typeface="BIZ UDP明朝 Medium" panose="02020500000000000000" pitchFamily="18" charset="-128"/>
              <a:ea typeface="BIZ UDP明朝 Medium" panose="02020500000000000000" pitchFamily="18" charset="-128"/>
            </a:endParaRPr>
          </a:p>
          <a:p>
            <a:pPr algn="ctr">
              <a:lnSpc>
                <a:spcPts val="1500"/>
              </a:lnSpc>
            </a:pPr>
            <a:endParaRPr lang="en-US" altLang="ja-JP" sz="1400" b="1" u="sng"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b="1" dirty="0">
                <a:latin typeface="BIZ UDP明朝 Medium" panose="02020500000000000000" pitchFamily="18" charset="-128"/>
                <a:ea typeface="BIZ UDP明朝 Medium" panose="02020500000000000000" pitchFamily="18" charset="-128"/>
              </a:rPr>
              <a:t>汎用性が高く目的外使用になりえるもの（車・オートバイ・自転車・文房具等・パソコン等）は補助対象外となります。</a:t>
            </a:r>
            <a:endParaRPr lang="en-US" altLang="ja-JP" sz="1200" b="1"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b="1" u="sng" dirty="0">
                <a:latin typeface="BIZ UDP明朝 Medium" panose="02020500000000000000" pitchFamily="18" charset="-128"/>
                <a:ea typeface="BIZ UDP明朝 Medium" panose="02020500000000000000" pitchFamily="18" charset="-128"/>
              </a:rPr>
              <a:t>経費の支払いは「銀行振込」となります。特に</a:t>
            </a:r>
            <a:r>
              <a:rPr lang="en-US" altLang="ja-JP" sz="1200" b="1" u="sng" dirty="0">
                <a:latin typeface="BIZ UDP明朝 Medium" panose="02020500000000000000" pitchFamily="18" charset="-128"/>
                <a:ea typeface="BIZ UDP明朝 Medium" panose="02020500000000000000" pitchFamily="18" charset="-128"/>
              </a:rPr>
              <a:t>10</a:t>
            </a:r>
            <a:r>
              <a:rPr lang="ja-JP" altLang="en-US" sz="1200" b="1" u="sng" dirty="0">
                <a:latin typeface="BIZ UDP明朝 Medium" panose="02020500000000000000" pitchFamily="18" charset="-128"/>
                <a:ea typeface="BIZ UDP明朝 Medium" panose="02020500000000000000" pitchFamily="18" charset="-128"/>
              </a:rPr>
              <a:t>万円を超える支払い（一括、分割問わず）については、現金支払いの場合、補助対象外となります。</a:t>
            </a:r>
            <a:endParaRPr lang="en-US" altLang="ja-JP" sz="1200" b="1" u="sng"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b="1" u="sng" dirty="0">
                <a:latin typeface="BIZ UDP明朝 Medium" panose="02020500000000000000" pitchFamily="18" charset="-128"/>
                <a:ea typeface="BIZ UDP明朝 Medium" panose="02020500000000000000" pitchFamily="18" charset="-128"/>
              </a:rPr>
              <a:t>相殺や小切手、商品券等</a:t>
            </a:r>
            <a:r>
              <a:rPr lang="ja-JP" altLang="en-US" sz="1200" dirty="0">
                <a:latin typeface="BIZ UDP明朝 Medium" panose="02020500000000000000" pitchFamily="18" charset="-128"/>
                <a:ea typeface="BIZ UDP明朝 Medium" panose="02020500000000000000" pitchFamily="18" charset="-128"/>
              </a:rPr>
              <a:t>による支払いは、補助対象外となります。</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dirty="0">
                <a:latin typeface="BIZ UDP明朝 Medium" panose="02020500000000000000" pitchFamily="18" charset="-128"/>
                <a:ea typeface="BIZ UDP明朝 Medium" panose="02020500000000000000" pitchFamily="18" charset="-128"/>
              </a:rPr>
              <a:t>クレジットカード払い等で、</a:t>
            </a:r>
            <a:r>
              <a:rPr lang="ja-JP" altLang="en-US" sz="1200" b="1" u="sng" dirty="0">
                <a:latin typeface="BIZ UDP明朝 Medium" panose="02020500000000000000" pitchFamily="18" charset="-128"/>
                <a:ea typeface="BIZ UDP明朝 Medium" panose="02020500000000000000" pitchFamily="18" charset="-128"/>
              </a:rPr>
              <a:t>口座から引き落とされた日が、補助事業実施期限を過ぎている支払いについては、補助対象外</a:t>
            </a:r>
            <a:r>
              <a:rPr lang="ja-JP" altLang="en-US" sz="1200" dirty="0">
                <a:latin typeface="BIZ UDP明朝 Medium" panose="02020500000000000000" pitchFamily="18" charset="-128"/>
                <a:ea typeface="BIZ UDP明朝 Medium" panose="02020500000000000000" pitchFamily="18" charset="-128"/>
              </a:rPr>
              <a:t>となりますので、ご注意ください。</a:t>
            </a:r>
            <a:endParaRPr lang="en-US" altLang="ja-JP" sz="1200"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en-US" altLang="ja-JP" sz="1200" dirty="0">
                <a:latin typeface="BIZ UDP明朝 Medium" panose="02020500000000000000" pitchFamily="18" charset="-128"/>
                <a:ea typeface="BIZ UDP明朝 Medium" panose="02020500000000000000" pitchFamily="18" charset="-128"/>
              </a:rPr>
              <a:t>100</a:t>
            </a:r>
            <a:r>
              <a:rPr lang="ja-JP" altLang="en-US" sz="1200" dirty="0">
                <a:latin typeface="BIZ UDP明朝 Medium" panose="02020500000000000000" pitchFamily="18" charset="-128"/>
                <a:ea typeface="BIZ UDP明朝 Medium" panose="02020500000000000000" pitchFamily="18" charset="-128"/>
              </a:rPr>
              <a:t>万円（税込）を超える支払いは、</a:t>
            </a:r>
            <a:r>
              <a:rPr lang="en-US" altLang="ja-JP" sz="1200" dirty="0">
                <a:latin typeface="BIZ UDP明朝 Medium" panose="02020500000000000000" pitchFamily="18" charset="-128"/>
                <a:ea typeface="BIZ UDP明朝 Medium" panose="02020500000000000000" pitchFamily="18" charset="-128"/>
              </a:rPr>
              <a:t>2</a:t>
            </a:r>
            <a:r>
              <a:rPr lang="ja-JP" altLang="en-US" sz="1200" dirty="0">
                <a:latin typeface="BIZ UDP明朝 Medium" panose="02020500000000000000" pitchFamily="18" charset="-128"/>
                <a:ea typeface="BIZ UDP明朝 Medium" panose="02020500000000000000" pitchFamily="18" charset="-128"/>
              </a:rPr>
              <a:t>社以上の見積もりが必要です。</a:t>
            </a:r>
            <a:r>
              <a:rPr lang="ja-JP" altLang="en-US" sz="1200" b="1" u="sng" dirty="0">
                <a:latin typeface="BIZ UDP明朝 Medium" panose="02020500000000000000" pitchFamily="18" charset="-128"/>
                <a:ea typeface="BIZ UDP明朝 Medium" panose="02020500000000000000" pitchFamily="18" charset="-128"/>
              </a:rPr>
              <a:t>中古品の購入（５０万円（税抜き）未満のものであること）については、金額に関わらず、すべて、２社以上からの見積が必須となります。</a:t>
            </a:r>
            <a:endParaRPr lang="en-US" altLang="ja-JP" sz="1200" b="1" u="sng" dirty="0">
              <a:latin typeface="BIZ UDP明朝 Medium" panose="02020500000000000000" pitchFamily="18" charset="-128"/>
              <a:ea typeface="BIZ UDP明朝 Medium" panose="02020500000000000000" pitchFamily="18" charset="-128"/>
            </a:endParaRPr>
          </a:p>
          <a:p>
            <a:pPr marL="171450" indent="-171450">
              <a:lnSpc>
                <a:spcPts val="2000"/>
              </a:lnSpc>
              <a:buFont typeface="Wingdings" panose="05000000000000000000" pitchFamily="2" charset="2"/>
              <a:buChar char="l"/>
            </a:pPr>
            <a:r>
              <a:rPr lang="ja-JP" altLang="en-US" sz="1200" b="1" u="sng" dirty="0">
                <a:latin typeface="BIZ UDP明朝 Medium" panose="02020500000000000000" pitchFamily="18" charset="-128"/>
                <a:ea typeface="BIZ UDP明朝 Medium" panose="02020500000000000000" pitchFamily="18" charset="-128"/>
              </a:rPr>
              <a:t>オークションによる購入は補助対象外となります。</a:t>
            </a:r>
            <a:endParaRPr lang="en-US" altLang="ja-JP" sz="1200" b="1" u="sng" dirty="0">
              <a:latin typeface="BIZ UDP明朝 Medium" panose="02020500000000000000" pitchFamily="18" charset="-128"/>
              <a:ea typeface="BIZ UDP明朝 Medium" panose="02020500000000000000" pitchFamily="18" charset="-128"/>
            </a:endParaRPr>
          </a:p>
        </p:txBody>
      </p:sp>
      <p:sp>
        <p:nvSpPr>
          <p:cNvPr id="3" name="テキスト ボックス 2">
            <a:extLst>
              <a:ext uri="{FF2B5EF4-FFF2-40B4-BE49-F238E27FC236}">
                <a16:creationId xmlns:a16="http://schemas.microsoft.com/office/drawing/2014/main" id="{7AF41A4E-E6CE-4156-8817-3584F592894E}"/>
              </a:ext>
            </a:extLst>
          </p:cNvPr>
          <p:cNvSpPr txBox="1"/>
          <p:nvPr/>
        </p:nvSpPr>
        <p:spPr>
          <a:xfrm>
            <a:off x="466369" y="5129894"/>
            <a:ext cx="5976224" cy="595035"/>
          </a:xfrm>
          <a:prstGeom prst="rect">
            <a:avLst/>
          </a:prstGeom>
          <a:noFill/>
        </p:spPr>
        <p:txBody>
          <a:bodyPr wrap="square" rtlCol="0">
            <a:spAutoFit/>
          </a:bodyPr>
          <a:lstStyle/>
          <a:p>
            <a:pPr>
              <a:lnSpc>
                <a:spcPts val="1300"/>
              </a:lnSpc>
            </a:pPr>
            <a:r>
              <a:rPr kumimoji="1" lang="en-US" altLang="ja-JP" sz="1100" dirty="0">
                <a:latin typeface="BIZ UDP明朝 Medium" panose="02020500000000000000" pitchFamily="18" charset="-128"/>
                <a:ea typeface="BIZ UDP明朝 Medium" panose="02020500000000000000" pitchFamily="18" charset="-128"/>
              </a:rPr>
              <a:t>※</a:t>
            </a:r>
            <a:r>
              <a:rPr kumimoji="1" lang="ja-JP" altLang="en-US" sz="1100" u="sng" dirty="0">
                <a:latin typeface="BIZ UDP明朝 Medium" panose="02020500000000000000" pitchFamily="18" charset="-128"/>
                <a:ea typeface="BIZ UDP明朝 Medium" panose="02020500000000000000" pitchFamily="18" charset="-128"/>
              </a:rPr>
              <a:t>ウェブサイト関連費</a:t>
            </a:r>
            <a:r>
              <a:rPr kumimoji="1" lang="ja-JP" altLang="en-US" sz="1100" dirty="0">
                <a:latin typeface="BIZ UDP明朝 Medium" panose="02020500000000000000" pitchFamily="18" charset="-128"/>
                <a:ea typeface="BIZ UDP明朝 Medium" panose="02020500000000000000" pitchFamily="18" charset="-128"/>
              </a:rPr>
              <a:t>は、補助金交付申請額の</a:t>
            </a:r>
            <a:r>
              <a:rPr kumimoji="1" lang="ja-JP" altLang="en-US" sz="1100" u="sng" dirty="0">
                <a:latin typeface="BIZ UDP明朝 Medium" panose="02020500000000000000" pitchFamily="18" charset="-128"/>
                <a:ea typeface="BIZ UDP明朝 Medium" panose="02020500000000000000" pitchFamily="18" charset="-128"/>
              </a:rPr>
              <a:t>１／４を上限</a:t>
            </a:r>
            <a:r>
              <a:rPr kumimoji="1" lang="ja-JP" altLang="en-US" sz="1100" dirty="0">
                <a:latin typeface="BIZ UDP明朝 Medium" panose="02020500000000000000" pitchFamily="18" charset="-128"/>
                <a:ea typeface="BIZ UDP明朝 Medium" panose="02020500000000000000" pitchFamily="18" charset="-128"/>
              </a:rPr>
              <a:t>とします。また</a:t>
            </a:r>
            <a:r>
              <a:rPr kumimoji="1" lang="ja-JP" altLang="en-US" sz="1100" u="sng" dirty="0">
                <a:latin typeface="BIZ UDP明朝 Medium" panose="02020500000000000000" pitchFamily="18" charset="-128"/>
                <a:ea typeface="BIZ UDP明朝 Medium" panose="02020500000000000000" pitchFamily="18" charset="-128"/>
              </a:rPr>
              <a:t>ウェブサイト関連費</a:t>
            </a:r>
            <a:endParaRPr kumimoji="1" lang="en-US" altLang="ja-JP" sz="1100" u="sng" dirty="0">
              <a:latin typeface="BIZ UDP明朝 Medium" panose="02020500000000000000" pitchFamily="18" charset="-128"/>
              <a:ea typeface="BIZ UDP明朝 Medium" panose="02020500000000000000" pitchFamily="18" charset="-128"/>
            </a:endParaRPr>
          </a:p>
          <a:p>
            <a:pPr>
              <a:lnSpc>
                <a:spcPts val="1300"/>
              </a:lnSpc>
            </a:pPr>
            <a:r>
              <a:rPr kumimoji="1" lang="ja-JP" altLang="en-US" sz="1100" dirty="0">
                <a:latin typeface="BIZ UDP明朝 Medium" panose="02020500000000000000" pitchFamily="18" charset="-128"/>
                <a:ea typeface="BIZ UDP明朝 Medium" panose="02020500000000000000" pitchFamily="18" charset="-128"/>
              </a:rPr>
              <a:t>　</a:t>
            </a:r>
            <a:r>
              <a:rPr kumimoji="1" lang="ja-JP" altLang="en-US" sz="1100" u="sng" dirty="0">
                <a:latin typeface="BIZ UDP明朝 Medium" panose="02020500000000000000" pitchFamily="18" charset="-128"/>
                <a:ea typeface="BIZ UDP明朝 Medium" panose="02020500000000000000" pitchFamily="18" charset="-128"/>
              </a:rPr>
              <a:t>のみによる申請はできません</a:t>
            </a:r>
            <a:r>
              <a:rPr kumimoji="1" lang="ja-JP" altLang="en-US" u="sng" dirty="0">
                <a:latin typeface="BIZ UDP明朝 Medium" panose="02020500000000000000" pitchFamily="18" charset="-128"/>
                <a:ea typeface="BIZ UDP明朝 Medium" panose="02020500000000000000" pitchFamily="18" charset="-128"/>
              </a:rPr>
              <a:t>。</a:t>
            </a:r>
            <a:endParaRPr kumimoji="1" lang="en-US" altLang="ja-JP" u="sng" dirty="0">
              <a:latin typeface="BIZ UDP明朝 Medium" panose="02020500000000000000" pitchFamily="18" charset="-128"/>
              <a:ea typeface="BIZ UDP明朝 Medium" panose="02020500000000000000" pitchFamily="18" charset="-128"/>
            </a:endParaRPr>
          </a:p>
          <a:p>
            <a:r>
              <a:rPr kumimoji="1" lang="en-US" altLang="ja-JP" sz="1100" dirty="0">
                <a:latin typeface="BIZ UDP明朝 Medium" panose="02020500000000000000" pitchFamily="18" charset="-128"/>
                <a:ea typeface="BIZ UDP明朝 Medium" panose="02020500000000000000" pitchFamily="18" charset="-128"/>
              </a:rPr>
              <a:t>※</a:t>
            </a:r>
            <a:r>
              <a:rPr kumimoji="1" lang="ja-JP" altLang="en-US" sz="1100" dirty="0">
                <a:latin typeface="BIZ UDP明朝 Medium" panose="02020500000000000000" pitchFamily="18" charset="-128"/>
                <a:ea typeface="BIZ UDP明朝 Medium" panose="02020500000000000000" pitchFamily="18" charset="-128"/>
              </a:rPr>
              <a:t>設備処分費は、補助対象経費総額の１／２を上限とします。</a:t>
            </a:r>
            <a:endParaRPr kumimoji="1" lang="ja-JP" altLang="en-US" dirty="0"/>
          </a:p>
        </p:txBody>
      </p:sp>
    </p:spTree>
    <p:extLst>
      <p:ext uri="{BB962C8B-B14F-4D97-AF65-F5344CB8AC3E}">
        <p14:creationId xmlns:p14="http://schemas.microsoft.com/office/powerpoint/2010/main" val="328594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1E39EF10-DA96-41A0-B8FE-C20F66400B9E}"/>
              </a:ext>
            </a:extLst>
          </p:cNvPr>
          <p:cNvSpPr txBox="1">
            <a:spLocks/>
          </p:cNvSpPr>
          <p:nvPr/>
        </p:nvSpPr>
        <p:spPr>
          <a:xfrm>
            <a:off x="3214839" y="9287850"/>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5</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
        <p:nvSpPr>
          <p:cNvPr id="20" name="テキスト ボックス 19">
            <a:extLst>
              <a:ext uri="{FF2B5EF4-FFF2-40B4-BE49-F238E27FC236}">
                <a16:creationId xmlns:a16="http://schemas.microsoft.com/office/drawing/2014/main" id="{146B5323-7E59-4CA5-B72D-AC775FED4CD9}"/>
              </a:ext>
            </a:extLst>
          </p:cNvPr>
          <p:cNvSpPr txBox="1"/>
          <p:nvPr/>
        </p:nvSpPr>
        <p:spPr>
          <a:xfrm>
            <a:off x="549513" y="914400"/>
            <a:ext cx="5915144" cy="2615203"/>
          </a:xfrm>
          <a:prstGeom prst="rect">
            <a:avLst/>
          </a:prstGeom>
          <a:noFill/>
        </p:spPr>
        <p:txBody>
          <a:bodyPr wrap="square" rtlCol="0">
            <a:spAutoFit/>
          </a:bodyPr>
          <a:lstStyle/>
          <a:p>
            <a:pPr>
              <a:lnSpc>
                <a:spcPts val="2000"/>
              </a:lnSpc>
              <a:buClr>
                <a:schemeClr val="tx1"/>
              </a:buClr>
            </a:pPr>
            <a:r>
              <a:rPr lang="ja-JP" altLang="en-US" sz="1400" b="1" dirty="0">
                <a:solidFill>
                  <a:schemeClr val="accent2"/>
                </a:solidFill>
                <a:latin typeface="BIZ UDP明朝 Medium" panose="02020500000000000000" pitchFamily="18" charset="-128"/>
                <a:ea typeface="BIZ UDP明朝 Medium" panose="02020500000000000000" pitchFamily="18" charset="-128"/>
              </a:rPr>
              <a:t>賃金引上げ枠　</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賃金引上げの取り組みに対して、補助上限額</a:t>
            </a:r>
            <a:r>
              <a:rPr lang="en-US" altLang="ja-JP" sz="1200" dirty="0">
                <a:latin typeface="BIZ UDP明朝 Medium" panose="02020500000000000000" pitchFamily="18" charset="-128"/>
                <a:ea typeface="BIZ UDP明朝 Medium" panose="02020500000000000000" pitchFamily="18" charset="-128"/>
              </a:rPr>
              <a:t>200</a:t>
            </a:r>
            <a:r>
              <a:rPr lang="ja-JP" altLang="en-US" sz="1200" dirty="0">
                <a:latin typeface="BIZ UDP明朝 Medium" panose="02020500000000000000" pitchFamily="18" charset="-128"/>
                <a:ea typeface="BIZ UDP明朝 Medium" panose="02020500000000000000" pitchFamily="18" charset="-128"/>
              </a:rPr>
              <a:t>万円に引き上げ</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赤字事業者については、補助率を３</a:t>
            </a: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４に引き上げるとともに加点による優先採択</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endParaRPr lang="en-US" altLang="ja-JP" sz="1200" b="1" u="sng"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b="1" u="sng" dirty="0">
                <a:latin typeface="BIZ UDP明朝 Medium" panose="02020500000000000000" pitchFamily="18" charset="-128"/>
                <a:ea typeface="BIZ UDP明朝 Medium" panose="02020500000000000000" pitchFamily="18" charset="-128"/>
              </a:rPr>
              <a:t>＜申請要件＞</a:t>
            </a:r>
            <a:endParaRPr lang="en-US" altLang="ja-JP" sz="1200" b="1" u="sng"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補助事業の終了時点において、事業場内最低賃金が地域別最低賃金より＋３０円以上であること。</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ただし、この要件を満たさない場合は、補助金の交付は行いません。</a:t>
            </a:r>
            <a:endParaRPr lang="en-US" altLang="ja-JP" sz="1200" b="1" u="sng" dirty="0">
              <a:solidFill>
                <a:schemeClr val="accent2"/>
              </a:solidFill>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なお、すでに事業場内最低賃金が地域別最低賃金より＋３０円以上を達成している場合は、現在支給している（</a:t>
            </a: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１）、事業場内最低賃金より＋３０円以上とする必要があります。</a:t>
            </a:r>
          </a:p>
          <a:p>
            <a:pPr>
              <a:lnSpc>
                <a:spcPts val="2000"/>
              </a:lnSpc>
              <a:buClr>
                <a:schemeClr val="tx1"/>
              </a:buClr>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１：申請時点において直近１か月で支給している賃金のことをいいます。</a:t>
            </a:r>
          </a:p>
        </p:txBody>
      </p:sp>
      <p:cxnSp>
        <p:nvCxnSpPr>
          <p:cNvPr id="21" name="直線コネクタ 20">
            <a:extLst>
              <a:ext uri="{FF2B5EF4-FFF2-40B4-BE49-F238E27FC236}">
                <a16:creationId xmlns:a16="http://schemas.microsoft.com/office/drawing/2014/main" id="{D95CD1DD-9E03-4D02-8BB8-D4D8D03B70A1}"/>
              </a:ext>
            </a:extLst>
          </p:cNvPr>
          <p:cNvCxnSpPr>
            <a:cxnSpLocks/>
          </p:cNvCxnSpPr>
          <p:nvPr/>
        </p:nvCxnSpPr>
        <p:spPr>
          <a:xfrm>
            <a:off x="549513" y="1205723"/>
            <a:ext cx="5662791" cy="0"/>
          </a:xfrm>
          <a:prstGeom prst="line">
            <a:avLst/>
          </a:prstGeom>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24E3000C-A06D-452F-879F-9C04614FD91B}"/>
              </a:ext>
            </a:extLst>
          </p:cNvPr>
          <p:cNvSpPr txBox="1"/>
          <p:nvPr/>
        </p:nvSpPr>
        <p:spPr>
          <a:xfrm>
            <a:off x="549513" y="3640421"/>
            <a:ext cx="5832000" cy="2102242"/>
          </a:xfrm>
          <a:prstGeom prst="rect">
            <a:avLst/>
          </a:prstGeom>
          <a:noFill/>
        </p:spPr>
        <p:txBody>
          <a:bodyPr wrap="square" rtlCol="0">
            <a:spAutoFit/>
          </a:bodyPr>
          <a:lstStyle/>
          <a:p>
            <a:pPr>
              <a:lnSpc>
                <a:spcPts val="2000"/>
              </a:lnSpc>
              <a:buClr>
                <a:schemeClr val="tx1"/>
              </a:buClr>
            </a:pPr>
            <a:r>
              <a:rPr lang="ja-JP" altLang="en-US" sz="1200" b="1" u="sng" dirty="0">
                <a:solidFill>
                  <a:schemeClr val="accent2"/>
                </a:solidFill>
                <a:latin typeface="BIZ UDP明朝 Medium" panose="02020500000000000000" pitchFamily="18" charset="-128"/>
                <a:ea typeface="BIZ UDP明朝 Medium" panose="02020500000000000000" pitchFamily="18" charset="-128"/>
              </a:rPr>
              <a:t>◆赤字事業者　</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「賃金引上げ枠」に取り組む事業者のうち、直近１期または直近１年間の課税所得金額がゼロである事業者。　</a:t>
            </a: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課税所得金額については以下のことを指します。</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＜法人の場合＞</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直近１期分の法人税申告書の別表一・別表四の「所得金額又は欠損金額」欄の金額。</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＜個人事業主の場合＞</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直近１年間の「所得税および復興特別所得税」の「確定申告書」第一表の「課税される所得金額」欄の金額。</a:t>
            </a:r>
          </a:p>
        </p:txBody>
      </p:sp>
      <p:sp>
        <p:nvSpPr>
          <p:cNvPr id="6" name="テキスト ボックス 5">
            <a:extLst>
              <a:ext uri="{FF2B5EF4-FFF2-40B4-BE49-F238E27FC236}">
                <a16:creationId xmlns:a16="http://schemas.microsoft.com/office/drawing/2014/main" id="{32238FE3-A441-4FB1-9F5B-572A4E952714}"/>
              </a:ext>
            </a:extLst>
          </p:cNvPr>
          <p:cNvSpPr txBox="1"/>
          <p:nvPr/>
        </p:nvSpPr>
        <p:spPr>
          <a:xfrm>
            <a:off x="549275" y="6490698"/>
            <a:ext cx="5915382" cy="2102242"/>
          </a:xfrm>
          <a:prstGeom prst="rect">
            <a:avLst/>
          </a:prstGeom>
          <a:noFill/>
        </p:spPr>
        <p:txBody>
          <a:bodyPr wrap="square" rtlCol="0">
            <a:spAutoFit/>
          </a:bodyPr>
          <a:lstStyle/>
          <a:p>
            <a:pPr>
              <a:lnSpc>
                <a:spcPts val="2000"/>
              </a:lnSpc>
              <a:buClr>
                <a:schemeClr val="tx1"/>
              </a:buClr>
            </a:pPr>
            <a:r>
              <a:rPr lang="ja-JP" altLang="en-US" sz="1400" b="1" dirty="0">
                <a:solidFill>
                  <a:schemeClr val="accent2"/>
                </a:solidFill>
                <a:latin typeface="BIZ UDP明朝 Medium" panose="02020500000000000000" pitchFamily="18" charset="-128"/>
                <a:ea typeface="BIZ UDP明朝 Medium" panose="02020500000000000000" pitchFamily="18" charset="-128"/>
              </a:rPr>
              <a:t>卒業枠</a:t>
            </a:r>
            <a:r>
              <a:rPr lang="ja-JP" altLang="en-US" sz="1400" b="1" dirty="0">
                <a:latin typeface="BIZ UDP明朝 Medium" panose="02020500000000000000" pitchFamily="18" charset="-128"/>
                <a:ea typeface="BIZ UDP明朝 Medium" panose="02020500000000000000" pitchFamily="18" charset="-128"/>
              </a:rPr>
              <a:t>　</a:t>
            </a:r>
          </a:p>
          <a:p>
            <a:pPr>
              <a:lnSpc>
                <a:spcPts val="2000"/>
              </a:lnSpc>
              <a:buClr>
                <a:schemeClr val="tx1"/>
              </a:buClr>
            </a:pPr>
            <a:r>
              <a:rPr lang="ja-JP" altLang="en-US" sz="1200" dirty="0">
                <a:solidFill>
                  <a:srgbClr val="FF0000"/>
                </a:solidFill>
                <a:latin typeface="BIZ UDP明朝 Medium" panose="02020500000000000000" pitchFamily="18" charset="-128"/>
                <a:ea typeface="BIZ UDP明朝 Medium" panose="02020500000000000000" pitchFamily="18" charset="-128"/>
              </a:rPr>
              <a:t>　</a:t>
            </a:r>
            <a:r>
              <a:rPr lang="ja-JP" altLang="en-US" sz="1200" dirty="0">
                <a:latin typeface="BIZ UDP明朝 Medium" panose="02020500000000000000" pitchFamily="18" charset="-128"/>
                <a:ea typeface="BIZ UDP明朝 Medium" panose="02020500000000000000" pitchFamily="18" charset="-128"/>
              </a:rPr>
              <a:t>雇用の増加による事業規模拡大の取り組みに対して補助上限額</a:t>
            </a:r>
            <a:r>
              <a:rPr lang="en-US" altLang="ja-JP" sz="1200" dirty="0">
                <a:latin typeface="BIZ UDP明朝 Medium" panose="02020500000000000000" pitchFamily="18" charset="-128"/>
                <a:ea typeface="BIZ UDP明朝 Medium" panose="02020500000000000000" pitchFamily="18" charset="-128"/>
              </a:rPr>
              <a:t>200</a:t>
            </a:r>
            <a:r>
              <a:rPr lang="ja-JP" altLang="en-US" sz="1200" dirty="0">
                <a:latin typeface="BIZ UDP明朝 Medium" panose="02020500000000000000" pitchFamily="18" charset="-128"/>
                <a:ea typeface="BIZ UDP明朝 Medium" panose="02020500000000000000" pitchFamily="18" charset="-128"/>
              </a:rPr>
              <a:t>万円に引き上げ</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b="1" u="sng" dirty="0">
                <a:latin typeface="BIZ UDP明朝 Medium" panose="02020500000000000000" pitchFamily="18" charset="-128"/>
                <a:ea typeface="BIZ UDP明朝 Medium" panose="02020500000000000000" pitchFamily="18" charset="-128"/>
              </a:rPr>
              <a:t>＜申請要件＞</a:t>
            </a:r>
            <a:endParaRPr lang="en-US" altLang="ja-JP" sz="1200" b="1" u="sng"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補助事業の終了時点において、常時使用する従業員の数（</a:t>
            </a: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１）を増やし、小規模事業者の従業員数を超えて規模を拡大すること。</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ただし、この要件を満たさない場合は、補助金の交付は行いません。</a:t>
            </a:r>
            <a:endParaRPr lang="en-US" altLang="ja-JP" sz="1200" b="1" u="sng" dirty="0">
              <a:solidFill>
                <a:schemeClr val="accent2"/>
              </a:solidFill>
              <a:latin typeface="BIZ UDP明朝 Medium" panose="02020500000000000000" pitchFamily="18" charset="-128"/>
              <a:ea typeface="BIZ UDP明朝 Medium" panose="02020500000000000000" pitchFamily="18" charset="-128"/>
            </a:endParaRPr>
          </a:p>
          <a:p>
            <a:pPr>
              <a:lnSpc>
                <a:spcPts val="2000"/>
              </a:lnSpc>
              <a:buClr>
                <a:schemeClr val="tx1"/>
              </a:buClr>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１：常時使用する従業員の考え方は、別紙</a:t>
            </a:r>
            <a:r>
              <a:rPr lang="ja-JP" altLang="en-US" sz="1200" dirty="0">
                <a:latin typeface="BIZ UDP明朝 Medium" panose="02020500000000000000" pitchFamily="18" charset="-128"/>
                <a:ea typeface="BIZ UDP明朝 Medium" panose="02020500000000000000" pitchFamily="18" charset="-128"/>
                <a:hlinkClick r:id="rId2"/>
              </a:rPr>
              <a:t>「参考資料」</a:t>
            </a:r>
            <a:r>
              <a:rPr lang="ja-JP" altLang="en-US" sz="1200" dirty="0">
                <a:latin typeface="BIZ UDP明朝 Medium" panose="02020500000000000000" pitchFamily="18" charset="-128"/>
                <a:ea typeface="BIZ UDP明朝 Medium" panose="02020500000000000000" pitchFamily="18" charset="-128"/>
              </a:rPr>
              <a:t>を参照ください。</a:t>
            </a:r>
          </a:p>
        </p:txBody>
      </p:sp>
      <p:cxnSp>
        <p:nvCxnSpPr>
          <p:cNvPr id="7" name="直線コネクタ 6">
            <a:extLst>
              <a:ext uri="{FF2B5EF4-FFF2-40B4-BE49-F238E27FC236}">
                <a16:creationId xmlns:a16="http://schemas.microsoft.com/office/drawing/2014/main" id="{1837F011-A28D-4E2C-B023-D5B2C6A4D154}"/>
              </a:ext>
            </a:extLst>
          </p:cNvPr>
          <p:cNvCxnSpPr>
            <a:cxnSpLocks/>
          </p:cNvCxnSpPr>
          <p:nvPr/>
        </p:nvCxnSpPr>
        <p:spPr>
          <a:xfrm>
            <a:off x="549513" y="6783140"/>
            <a:ext cx="5832000" cy="0"/>
          </a:xfrm>
          <a:prstGeom prst="line">
            <a:avLst/>
          </a:prstGeom>
        </p:spPr>
        <p:style>
          <a:lnRef idx="1">
            <a:schemeClr val="dk1"/>
          </a:lnRef>
          <a:fillRef idx="0">
            <a:schemeClr val="dk1"/>
          </a:fillRef>
          <a:effectRef idx="0">
            <a:schemeClr val="dk1"/>
          </a:effectRef>
          <a:fontRef idx="minor">
            <a:schemeClr val="tx1"/>
          </a:fontRef>
        </p:style>
      </p:cxnSp>
      <p:pic>
        <p:nvPicPr>
          <p:cNvPr id="11" name="図 10">
            <a:extLst>
              <a:ext uri="{FF2B5EF4-FFF2-40B4-BE49-F238E27FC236}">
                <a16:creationId xmlns:a16="http://schemas.microsoft.com/office/drawing/2014/main" id="{07D2F0C5-8C4F-41BF-95AB-9CE7EC625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364" y="5666951"/>
            <a:ext cx="1002481" cy="1116189"/>
          </a:xfrm>
          <a:prstGeom prst="rect">
            <a:avLst/>
          </a:prstGeom>
        </p:spPr>
      </p:pic>
      <p:sp>
        <p:nvSpPr>
          <p:cNvPr id="9" name="テキスト ボックス 8">
            <a:extLst>
              <a:ext uri="{FF2B5EF4-FFF2-40B4-BE49-F238E27FC236}">
                <a16:creationId xmlns:a16="http://schemas.microsoft.com/office/drawing/2014/main" id="{64081570-9364-418B-BF2A-899617F6C200}"/>
              </a:ext>
            </a:extLst>
          </p:cNvPr>
          <p:cNvSpPr txBox="1"/>
          <p:nvPr/>
        </p:nvSpPr>
        <p:spPr>
          <a:xfrm>
            <a:off x="2372363" y="260826"/>
            <a:ext cx="2019333" cy="369332"/>
          </a:xfrm>
          <a:prstGeom prst="rect">
            <a:avLst/>
          </a:prstGeom>
          <a:noFill/>
        </p:spPr>
        <p:txBody>
          <a:bodyPr wrap="square" rtlCol="0">
            <a:spAutoFit/>
          </a:bodyPr>
          <a:lstStyle/>
          <a:p>
            <a:r>
              <a:rPr lang="ja-JP" altLang="en-US" b="1" dirty="0">
                <a:latin typeface="BIZ UDP明朝 Medium" panose="02020500000000000000" pitchFamily="18" charset="-128"/>
                <a:ea typeface="BIZ UDP明朝 Medium" panose="02020500000000000000" pitchFamily="18" charset="-128"/>
              </a:rPr>
              <a:t>特別枠の申請要件</a:t>
            </a:r>
          </a:p>
        </p:txBody>
      </p:sp>
    </p:spTree>
    <p:extLst>
      <p:ext uri="{BB962C8B-B14F-4D97-AF65-F5344CB8AC3E}">
        <p14:creationId xmlns:p14="http://schemas.microsoft.com/office/powerpoint/2010/main" val="306787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1E39EF10-DA96-41A0-B8FE-C20F66400B9E}"/>
              </a:ext>
            </a:extLst>
          </p:cNvPr>
          <p:cNvSpPr txBox="1">
            <a:spLocks/>
          </p:cNvSpPr>
          <p:nvPr/>
        </p:nvSpPr>
        <p:spPr>
          <a:xfrm>
            <a:off x="3214839" y="9287850"/>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6</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grpSp>
        <p:nvGrpSpPr>
          <p:cNvPr id="32" name="グループ化 31">
            <a:extLst>
              <a:ext uri="{FF2B5EF4-FFF2-40B4-BE49-F238E27FC236}">
                <a16:creationId xmlns:a16="http://schemas.microsoft.com/office/drawing/2014/main" id="{B3639B60-0D03-470C-810F-DC045DAB4EB1}"/>
              </a:ext>
            </a:extLst>
          </p:cNvPr>
          <p:cNvGrpSpPr/>
          <p:nvPr/>
        </p:nvGrpSpPr>
        <p:grpSpPr>
          <a:xfrm>
            <a:off x="549275" y="973480"/>
            <a:ext cx="5867400" cy="1589281"/>
            <a:chOff x="435909" y="4054012"/>
            <a:chExt cx="5867400" cy="1665905"/>
          </a:xfrm>
        </p:grpSpPr>
        <p:sp>
          <p:nvSpPr>
            <p:cNvPr id="33" name="テキスト ボックス 32">
              <a:extLst>
                <a:ext uri="{FF2B5EF4-FFF2-40B4-BE49-F238E27FC236}">
                  <a16:creationId xmlns:a16="http://schemas.microsoft.com/office/drawing/2014/main" id="{92C9C1CD-14B8-441E-AE68-F8BF6D35AF6C}"/>
                </a:ext>
              </a:extLst>
            </p:cNvPr>
            <p:cNvSpPr txBox="1"/>
            <p:nvPr/>
          </p:nvSpPr>
          <p:spPr>
            <a:xfrm>
              <a:off x="471309" y="4054012"/>
              <a:ext cx="5832000" cy="1665905"/>
            </a:xfrm>
            <a:prstGeom prst="rect">
              <a:avLst/>
            </a:prstGeom>
            <a:noFill/>
          </p:spPr>
          <p:txBody>
            <a:bodyPr wrap="square" rtlCol="0">
              <a:spAutoFit/>
            </a:bodyPr>
            <a:lstStyle/>
            <a:p>
              <a:pPr>
                <a:lnSpc>
                  <a:spcPts val="2000"/>
                </a:lnSpc>
                <a:buClr>
                  <a:schemeClr val="tx1"/>
                </a:buClr>
              </a:pPr>
              <a:r>
                <a:rPr lang="ja-JP" altLang="en-US" sz="1400" b="1" dirty="0">
                  <a:solidFill>
                    <a:schemeClr val="accent2"/>
                  </a:solidFill>
                  <a:latin typeface="BIZ UDP明朝 Medium" panose="02020500000000000000" pitchFamily="18" charset="-128"/>
                  <a:ea typeface="BIZ UDP明朝 Medium" panose="02020500000000000000" pitchFamily="18" charset="-128"/>
                </a:rPr>
                <a:t>後継者支援枠　</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後継ぎ候補者が実施する新たな取組みに対して補助上限額</a:t>
              </a:r>
              <a:r>
                <a:rPr lang="en-US" altLang="ja-JP" sz="1200" dirty="0">
                  <a:latin typeface="BIZ UDP明朝 Medium" panose="02020500000000000000" pitchFamily="18" charset="-128"/>
                  <a:ea typeface="BIZ UDP明朝 Medium" panose="02020500000000000000" pitchFamily="18" charset="-128"/>
                </a:rPr>
                <a:t>200</a:t>
              </a:r>
              <a:r>
                <a:rPr lang="ja-JP" altLang="en-US" sz="1200" dirty="0">
                  <a:latin typeface="BIZ UDP明朝 Medium" panose="02020500000000000000" pitchFamily="18" charset="-128"/>
                  <a:ea typeface="BIZ UDP明朝 Medium" panose="02020500000000000000" pitchFamily="18" charset="-128"/>
                </a:rPr>
                <a:t>万円に引き上げ</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b="1" u="sng" dirty="0">
                  <a:latin typeface="BIZ UDP明朝 Medium" panose="02020500000000000000" pitchFamily="18" charset="-128"/>
                  <a:ea typeface="BIZ UDP明朝 Medium" panose="02020500000000000000" pitchFamily="18" charset="-128"/>
                </a:rPr>
                <a:t>＜申請要件＞</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申請時において、「アトツギ甲子園（</a:t>
              </a: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）」のファイナリストになった事業者であること。</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アトツギ甲子園ホームページ（</a:t>
              </a:r>
              <a:r>
                <a:rPr lang="en-US" altLang="ja-JP" sz="1200" dirty="0">
                  <a:latin typeface="BIZ UDP明朝 Medium" panose="02020500000000000000" pitchFamily="18" charset="-128"/>
                  <a:ea typeface="BIZ UDP明朝 Medium" panose="02020500000000000000" pitchFamily="18" charset="-128"/>
                  <a:hlinkClick r:id="rId2"/>
                </a:rPr>
                <a:t>https://atotsugi-koshien.go.jp/</a:t>
              </a:r>
              <a:r>
                <a:rPr lang="ja-JP" altLang="en-US" sz="1200" dirty="0">
                  <a:latin typeface="BIZ UDP明朝 Medium" panose="02020500000000000000" pitchFamily="18" charset="-128"/>
                  <a:ea typeface="BIZ UDP明朝 Medium" panose="02020500000000000000" pitchFamily="18" charset="-128"/>
                </a:rPr>
                <a:t>）</a:t>
              </a:r>
            </a:p>
          </p:txBody>
        </p:sp>
        <p:cxnSp>
          <p:nvCxnSpPr>
            <p:cNvPr id="34" name="直線コネクタ 33">
              <a:extLst>
                <a:ext uri="{FF2B5EF4-FFF2-40B4-BE49-F238E27FC236}">
                  <a16:creationId xmlns:a16="http://schemas.microsoft.com/office/drawing/2014/main" id="{2C9B11BD-0243-442B-AB93-CE5DD63569C5}"/>
                </a:ext>
              </a:extLst>
            </p:cNvPr>
            <p:cNvCxnSpPr>
              <a:cxnSpLocks/>
            </p:cNvCxnSpPr>
            <p:nvPr/>
          </p:nvCxnSpPr>
          <p:spPr>
            <a:xfrm>
              <a:off x="435909" y="4366222"/>
              <a:ext cx="5662791" cy="0"/>
            </a:xfrm>
            <a:prstGeom prst="line">
              <a:avLst/>
            </a:prstGeom>
          </p:spPr>
          <p:style>
            <a:lnRef idx="1">
              <a:schemeClr val="dk1"/>
            </a:lnRef>
            <a:fillRef idx="0">
              <a:schemeClr val="dk1"/>
            </a:fillRef>
            <a:effectRef idx="0">
              <a:schemeClr val="dk1"/>
            </a:effectRef>
            <a:fontRef idx="minor">
              <a:schemeClr val="tx1"/>
            </a:fontRef>
          </p:style>
        </p:cxnSp>
      </p:grpSp>
      <p:sp>
        <p:nvSpPr>
          <p:cNvPr id="20" name="テキスト ボックス 19">
            <a:extLst>
              <a:ext uri="{FF2B5EF4-FFF2-40B4-BE49-F238E27FC236}">
                <a16:creationId xmlns:a16="http://schemas.microsoft.com/office/drawing/2014/main" id="{75440824-EDA7-4A4E-B907-85A6C055EE87}"/>
              </a:ext>
            </a:extLst>
          </p:cNvPr>
          <p:cNvSpPr txBox="1"/>
          <p:nvPr/>
        </p:nvSpPr>
        <p:spPr>
          <a:xfrm>
            <a:off x="584675" y="3100382"/>
            <a:ext cx="5832000" cy="2102242"/>
          </a:xfrm>
          <a:prstGeom prst="rect">
            <a:avLst/>
          </a:prstGeom>
          <a:noFill/>
        </p:spPr>
        <p:txBody>
          <a:bodyPr wrap="square" rtlCol="0">
            <a:spAutoFit/>
          </a:bodyPr>
          <a:lstStyle/>
          <a:p>
            <a:pPr>
              <a:lnSpc>
                <a:spcPts val="2000"/>
              </a:lnSpc>
              <a:buClr>
                <a:schemeClr val="tx1"/>
              </a:buClr>
            </a:pPr>
            <a:r>
              <a:rPr lang="ja-JP" altLang="en-US" sz="1400" b="1" dirty="0">
                <a:solidFill>
                  <a:schemeClr val="accent2"/>
                </a:solidFill>
                <a:latin typeface="BIZ UDP明朝 Medium" panose="02020500000000000000" pitchFamily="18" charset="-128"/>
                <a:ea typeface="BIZ UDP明朝 Medium" panose="02020500000000000000" pitchFamily="18" charset="-128"/>
              </a:rPr>
              <a:t>創業枠</a:t>
            </a:r>
            <a:r>
              <a:rPr lang="ja-JP" altLang="en-US" sz="1400" b="1" dirty="0">
                <a:latin typeface="BIZ UDP明朝 Medium" panose="02020500000000000000" pitchFamily="18" charset="-128"/>
                <a:ea typeface="BIZ UDP明朝 Medium" panose="02020500000000000000" pitchFamily="18" charset="-128"/>
              </a:rPr>
              <a:t>　</a:t>
            </a:r>
          </a:p>
          <a:p>
            <a:pPr>
              <a:lnSpc>
                <a:spcPts val="2000"/>
              </a:lnSpc>
              <a:buClr>
                <a:schemeClr val="tx1"/>
              </a:buClr>
            </a:pPr>
            <a:r>
              <a:rPr lang="ja-JP" altLang="en-US" sz="1200" dirty="0">
                <a:solidFill>
                  <a:srgbClr val="FF0000"/>
                </a:solidFill>
                <a:latin typeface="BIZ UDP明朝 Medium" panose="02020500000000000000" pitchFamily="18" charset="-128"/>
                <a:ea typeface="BIZ UDP明朝 Medium" panose="02020500000000000000" pitchFamily="18" charset="-128"/>
              </a:rPr>
              <a:t>　</a:t>
            </a:r>
            <a:r>
              <a:rPr lang="zh-TW" altLang="en-US" sz="1200" dirty="0">
                <a:latin typeface="BIZ UDP明朝 Medium" panose="02020500000000000000" pitchFamily="18" charset="-128"/>
                <a:ea typeface="BIZ UDP明朝 Medium" panose="02020500000000000000" pitchFamily="18" charset="-128"/>
              </a:rPr>
              <a:t>特定創業支援等事業</a:t>
            </a:r>
            <a:r>
              <a:rPr lang="ja-JP" altLang="en-US" sz="1200" dirty="0">
                <a:latin typeface="BIZ UDP明朝 Medium" panose="02020500000000000000" pitchFamily="18" charset="-128"/>
                <a:ea typeface="BIZ UDP明朝 Medium" panose="02020500000000000000" pitchFamily="18" charset="-128"/>
              </a:rPr>
              <a:t>による支援を受け創業した小規模事業者に対して補助上限額</a:t>
            </a:r>
            <a:r>
              <a:rPr lang="en-US" altLang="ja-JP" sz="1200" dirty="0">
                <a:latin typeface="BIZ UDP明朝 Medium" panose="02020500000000000000" pitchFamily="18" charset="-128"/>
                <a:ea typeface="BIZ UDP明朝 Medium" panose="02020500000000000000" pitchFamily="18" charset="-128"/>
              </a:rPr>
              <a:t>200</a:t>
            </a:r>
            <a:r>
              <a:rPr lang="ja-JP" altLang="en-US" sz="1200" dirty="0">
                <a:latin typeface="BIZ UDP明朝 Medium" panose="02020500000000000000" pitchFamily="18" charset="-128"/>
                <a:ea typeface="BIZ UDP明朝 Medium" panose="02020500000000000000" pitchFamily="18" charset="-128"/>
              </a:rPr>
              <a:t>万円に引き上げ</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b="1" u="sng" dirty="0">
                <a:latin typeface="BIZ UDP明朝 Medium" panose="02020500000000000000" pitchFamily="18" charset="-128"/>
                <a:ea typeface="BIZ UDP明朝 Medium" panose="02020500000000000000" pitchFamily="18" charset="-128"/>
              </a:rPr>
              <a:t>＜申請要件＞</a:t>
            </a:r>
            <a:endParaRPr lang="en-US" altLang="ja-JP" sz="1200" b="1" u="sng"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産業競争力強化法に基づく「認定市区町村」または「認定市区町村」と連携した「認定連携創業支援等事業者」が実施した「特定創業支援等事業」による支援を公募締切時から起算して過去３か年の間に受け開業した事業者であること。</a:t>
            </a:r>
          </a:p>
        </p:txBody>
      </p:sp>
      <p:cxnSp>
        <p:nvCxnSpPr>
          <p:cNvPr id="21" name="直線コネクタ 20">
            <a:extLst>
              <a:ext uri="{FF2B5EF4-FFF2-40B4-BE49-F238E27FC236}">
                <a16:creationId xmlns:a16="http://schemas.microsoft.com/office/drawing/2014/main" id="{53A48ED4-EF57-4BDE-9100-305D40689C81}"/>
              </a:ext>
            </a:extLst>
          </p:cNvPr>
          <p:cNvCxnSpPr>
            <a:cxnSpLocks/>
          </p:cNvCxnSpPr>
          <p:nvPr/>
        </p:nvCxnSpPr>
        <p:spPr>
          <a:xfrm>
            <a:off x="554975" y="3392776"/>
            <a:ext cx="5662791" cy="0"/>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250EA00E-4421-4C12-B7F4-92CDA4275907}"/>
              </a:ext>
            </a:extLst>
          </p:cNvPr>
          <p:cNvSpPr txBox="1"/>
          <p:nvPr/>
        </p:nvSpPr>
        <p:spPr>
          <a:xfrm>
            <a:off x="512999" y="5698218"/>
            <a:ext cx="5903675" cy="2871684"/>
          </a:xfrm>
          <a:prstGeom prst="rect">
            <a:avLst/>
          </a:prstGeom>
          <a:noFill/>
        </p:spPr>
        <p:txBody>
          <a:bodyPr wrap="square" rtlCol="0">
            <a:spAutoFit/>
          </a:bodyPr>
          <a:lstStyle/>
          <a:p>
            <a:pPr>
              <a:lnSpc>
                <a:spcPts val="2000"/>
              </a:lnSpc>
              <a:buClr>
                <a:schemeClr val="tx1"/>
              </a:buClr>
            </a:pPr>
            <a:r>
              <a:rPr lang="ja-JP" altLang="en-US" sz="1400" b="1" dirty="0">
                <a:solidFill>
                  <a:schemeClr val="accent2"/>
                </a:solidFill>
                <a:latin typeface="BIZ UDP明朝 Medium" panose="02020500000000000000" pitchFamily="18" charset="-128"/>
                <a:ea typeface="BIZ UDP明朝 Medium" panose="02020500000000000000" pitchFamily="18" charset="-128"/>
              </a:rPr>
              <a:t>インボイス枠　</a:t>
            </a: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免税事業者からインボイス発行事業者に転換する小規模事業者に対して補助上限額</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１</a:t>
            </a:r>
            <a:r>
              <a:rPr lang="en-US" altLang="ja-JP" sz="1200" dirty="0">
                <a:latin typeface="BIZ UDP明朝 Medium" panose="02020500000000000000" pitchFamily="18" charset="-128"/>
                <a:ea typeface="BIZ UDP明朝 Medium" panose="02020500000000000000" pitchFamily="18" charset="-128"/>
              </a:rPr>
              <a:t>00</a:t>
            </a:r>
            <a:r>
              <a:rPr lang="ja-JP" altLang="en-US" sz="1200" dirty="0">
                <a:latin typeface="BIZ UDP明朝 Medium" panose="02020500000000000000" pitchFamily="18" charset="-128"/>
                <a:ea typeface="BIZ UDP明朝 Medium" panose="02020500000000000000" pitchFamily="18" charset="-128"/>
              </a:rPr>
              <a:t>万円に引き上げ</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b="1" u="sng" dirty="0">
                <a:latin typeface="BIZ UDP明朝 Medium" panose="02020500000000000000" pitchFamily="18" charset="-128"/>
                <a:ea typeface="BIZ UDP明朝 Medium" panose="02020500000000000000" pitchFamily="18" charset="-128"/>
              </a:rPr>
              <a:t>＜申請要件＞</a:t>
            </a:r>
            <a:endParaRPr lang="en-US" altLang="ja-JP" sz="1200" b="1" u="sng"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ja-JP" altLang="en-US" sz="1200" dirty="0">
                <a:latin typeface="BIZ UDP明朝 Medium" panose="02020500000000000000" pitchFamily="18" charset="-128"/>
                <a:ea typeface="BIZ UDP明朝 Medium" panose="02020500000000000000" pitchFamily="18" charset="-128"/>
              </a:rPr>
              <a:t>　</a:t>
            </a:r>
            <a:r>
              <a:rPr lang="en-US" altLang="ja-JP" sz="1200" dirty="0">
                <a:latin typeface="BIZ UDP明朝 Medium" panose="02020500000000000000" pitchFamily="18" charset="-128"/>
                <a:ea typeface="BIZ UDP明朝 Medium" panose="02020500000000000000" pitchFamily="18" charset="-128"/>
              </a:rPr>
              <a:t>2021</a:t>
            </a:r>
            <a:r>
              <a:rPr lang="ja-JP" altLang="en-US" sz="1200" dirty="0">
                <a:latin typeface="BIZ UDP明朝 Medium" panose="02020500000000000000" pitchFamily="18" charset="-128"/>
                <a:ea typeface="BIZ UDP明朝 Medium" panose="02020500000000000000" pitchFamily="18" charset="-128"/>
              </a:rPr>
              <a:t>年</a:t>
            </a:r>
            <a:r>
              <a:rPr lang="en-US" altLang="ja-JP" sz="1200" dirty="0">
                <a:latin typeface="BIZ UDP明朝 Medium" panose="02020500000000000000" pitchFamily="18" charset="-128"/>
                <a:ea typeface="BIZ UDP明朝 Medium" panose="02020500000000000000" pitchFamily="18" charset="-128"/>
              </a:rPr>
              <a:t>9</a:t>
            </a:r>
            <a:r>
              <a:rPr lang="ja-JP" altLang="en-US" sz="1200" dirty="0">
                <a:latin typeface="BIZ UDP明朝 Medium" panose="02020500000000000000" pitchFamily="18" charset="-128"/>
                <a:ea typeface="BIZ UDP明朝 Medium" panose="02020500000000000000" pitchFamily="18" charset="-128"/>
              </a:rPr>
              <a:t>月</a:t>
            </a:r>
            <a:r>
              <a:rPr lang="en-US" altLang="ja-JP" sz="1200" dirty="0">
                <a:latin typeface="BIZ UDP明朝 Medium" panose="02020500000000000000" pitchFamily="18" charset="-128"/>
                <a:ea typeface="BIZ UDP明朝 Medium" panose="02020500000000000000" pitchFamily="18" charset="-128"/>
              </a:rPr>
              <a:t>30</a:t>
            </a:r>
            <a:r>
              <a:rPr lang="ja-JP" altLang="en-US" sz="1200" dirty="0">
                <a:latin typeface="BIZ UDP明朝 Medium" panose="02020500000000000000" pitchFamily="18" charset="-128"/>
                <a:ea typeface="BIZ UDP明朝 Medium" panose="02020500000000000000" pitchFamily="18" charset="-128"/>
              </a:rPr>
              <a:t>日から</a:t>
            </a:r>
            <a:r>
              <a:rPr lang="en-US" altLang="ja-JP" sz="1200" dirty="0">
                <a:latin typeface="BIZ UDP明朝 Medium" panose="02020500000000000000" pitchFamily="18" charset="-128"/>
                <a:ea typeface="BIZ UDP明朝 Medium" panose="02020500000000000000" pitchFamily="18" charset="-128"/>
              </a:rPr>
              <a:t>2023</a:t>
            </a:r>
            <a:r>
              <a:rPr lang="ja-JP" altLang="en-US" sz="1200" dirty="0">
                <a:latin typeface="BIZ UDP明朝 Medium" panose="02020500000000000000" pitchFamily="18" charset="-128"/>
                <a:ea typeface="BIZ UDP明朝 Medium" panose="02020500000000000000" pitchFamily="18" charset="-128"/>
              </a:rPr>
              <a:t>年</a:t>
            </a:r>
            <a:r>
              <a:rPr lang="en-US" altLang="ja-JP" sz="1200" dirty="0">
                <a:latin typeface="BIZ UDP明朝 Medium" panose="02020500000000000000" pitchFamily="18" charset="-128"/>
                <a:ea typeface="BIZ UDP明朝 Medium" panose="02020500000000000000" pitchFamily="18" charset="-128"/>
              </a:rPr>
              <a:t>9</a:t>
            </a:r>
            <a:r>
              <a:rPr lang="ja-JP" altLang="en-US" sz="1200" dirty="0">
                <a:latin typeface="BIZ UDP明朝 Medium" panose="02020500000000000000" pitchFamily="18" charset="-128"/>
                <a:ea typeface="BIZ UDP明朝 Medium" panose="02020500000000000000" pitchFamily="18" charset="-128"/>
              </a:rPr>
              <a:t>月</a:t>
            </a:r>
            <a:r>
              <a:rPr lang="en-US" altLang="ja-JP" sz="1200" dirty="0">
                <a:latin typeface="BIZ UDP明朝 Medium" panose="02020500000000000000" pitchFamily="18" charset="-128"/>
                <a:ea typeface="BIZ UDP明朝 Medium" panose="02020500000000000000" pitchFamily="18" charset="-128"/>
              </a:rPr>
              <a:t>30</a:t>
            </a:r>
            <a:r>
              <a:rPr lang="ja-JP" altLang="en-US" sz="1200" dirty="0">
                <a:latin typeface="BIZ UDP明朝 Medium" panose="02020500000000000000" pitchFamily="18" charset="-128"/>
                <a:ea typeface="BIZ UDP明朝 Medium" panose="02020500000000000000" pitchFamily="18" charset="-128"/>
              </a:rPr>
              <a:t>日の属する課税期間で一度でも免税事業者であった又は免税事業者であることが見込まれる事業者のうち、インボイス（適格請求書）発行事業者の登録が確認できた事業者であること。</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ただし、補助事業の終了時点でこの要件を満たさない場合は、補助金の交付は行いません。</a:t>
            </a:r>
            <a:endParaRPr lang="en-US" altLang="ja-JP" sz="1200" b="1" u="sng" dirty="0">
              <a:solidFill>
                <a:schemeClr val="accent2"/>
              </a:solidFill>
              <a:latin typeface="BIZ UDP明朝 Medium" panose="02020500000000000000" pitchFamily="18" charset="-128"/>
              <a:ea typeface="BIZ UDP明朝 Medium" panose="02020500000000000000" pitchFamily="18" charset="-128"/>
            </a:endParaRPr>
          </a:p>
          <a:p>
            <a:pPr>
              <a:lnSpc>
                <a:spcPts val="2000"/>
              </a:lnSpc>
              <a:buClr>
                <a:schemeClr val="tx1"/>
              </a:buClr>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インボイス制度については</a:t>
            </a:r>
            <a:r>
              <a:rPr lang="ja-JP" altLang="en-US" sz="1200" dirty="0">
                <a:latin typeface="BIZ UDP明朝 Medium" panose="02020500000000000000" pitchFamily="18" charset="-128"/>
                <a:ea typeface="BIZ UDP明朝 Medium" panose="02020500000000000000" pitchFamily="18" charset="-128"/>
                <a:hlinkClick r:id="rId3">
                  <a:extLst>
                    <a:ext uri="{A12FA001-AC4F-418D-AE19-62706E023703}">
                      <ahyp:hlinkClr xmlns:ahyp="http://schemas.microsoft.com/office/drawing/2018/hyperlinkcolor" val="tx"/>
                    </a:ext>
                  </a:extLst>
                </a:hlinkClick>
              </a:rPr>
              <a:t>国税庁特設サイト</a:t>
            </a:r>
            <a:r>
              <a:rPr lang="ja-JP" altLang="en-US" sz="1200" dirty="0">
                <a:latin typeface="BIZ UDP明朝 Medium" panose="02020500000000000000" pitchFamily="18" charset="-128"/>
                <a:ea typeface="BIZ UDP明朝 Medium" panose="02020500000000000000" pitchFamily="18" charset="-128"/>
              </a:rPr>
              <a:t>を参照ください。</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buClr>
                <a:schemeClr val="tx1"/>
              </a:buClr>
            </a:pPr>
            <a:r>
              <a:rPr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インボイス対応を見据えたデジタル化に関する補助は、</a:t>
            </a:r>
            <a:r>
              <a:rPr lang="en-US" altLang="ja-JP" sz="1200" dirty="0">
                <a:latin typeface="BIZ UDP明朝 Medium" panose="02020500000000000000" pitchFamily="18" charset="-128"/>
                <a:ea typeface="BIZ UDP明朝 Medium" panose="02020500000000000000" pitchFamily="18" charset="-128"/>
              </a:rPr>
              <a:t>IT</a:t>
            </a:r>
            <a:r>
              <a:rPr lang="ja-JP" altLang="en-US" sz="1200" dirty="0">
                <a:latin typeface="BIZ UDP明朝 Medium" panose="02020500000000000000" pitchFamily="18" charset="-128"/>
                <a:ea typeface="BIZ UDP明朝 Medium" panose="02020500000000000000" pitchFamily="18" charset="-128"/>
              </a:rPr>
              <a:t>導入補助金をご活用ください。</a:t>
            </a:r>
          </a:p>
        </p:txBody>
      </p:sp>
      <p:cxnSp>
        <p:nvCxnSpPr>
          <p:cNvPr id="23" name="直線コネクタ 22">
            <a:extLst>
              <a:ext uri="{FF2B5EF4-FFF2-40B4-BE49-F238E27FC236}">
                <a16:creationId xmlns:a16="http://schemas.microsoft.com/office/drawing/2014/main" id="{B5C13580-091C-40F1-954A-1BE89D8154BC}"/>
              </a:ext>
            </a:extLst>
          </p:cNvPr>
          <p:cNvCxnSpPr>
            <a:cxnSpLocks/>
          </p:cNvCxnSpPr>
          <p:nvPr/>
        </p:nvCxnSpPr>
        <p:spPr>
          <a:xfrm>
            <a:off x="549275" y="5979983"/>
            <a:ext cx="566279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558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34169" y="472435"/>
            <a:ext cx="3662686" cy="369332"/>
          </a:xfrm>
          <a:prstGeom prst="rect">
            <a:avLst/>
          </a:prstGeom>
          <a:noFill/>
        </p:spPr>
        <p:txBody>
          <a:bodyPr wrap="square" rtlCol="0">
            <a:spAutoFit/>
          </a:bodyPr>
          <a:lstStyle/>
          <a:p>
            <a:pPr algn="ctr"/>
            <a:r>
              <a:rPr lang="ja-JP" altLang="en-US" b="1" dirty="0">
                <a:latin typeface="BIZ UDP明朝 Medium" panose="02020500000000000000" pitchFamily="18" charset="-128"/>
                <a:ea typeface="BIZ UDP明朝 Medium" panose="02020500000000000000" pitchFamily="18" charset="-128"/>
              </a:rPr>
              <a:t>「申請」から「事業完了」までの流れ</a:t>
            </a:r>
          </a:p>
        </p:txBody>
      </p:sp>
      <p:graphicFrame>
        <p:nvGraphicFramePr>
          <p:cNvPr id="6" name="表 6">
            <a:extLst>
              <a:ext uri="{FF2B5EF4-FFF2-40B4-BE49-F238E27FC236}">
                <a16:creationId xmlns:a16="http://schemas.microsoft.com/office/drawing/2014/main" id="{C011B7FD-8497-4908-BE37-35BF75215B4D}"/>
              </a:ext>
            </a:extLst>
          </p:cNvPr>
          <p:cNvGraphicFramePr>
            <a:graphicFrameLocks noGrp="1"/>
          </p:cNvGraphicFramePr>
          <p:nvPr>
            <p:extLst>
              <p:ext uri="{D42A27DB-BD31-4B8C-83A1-F6EECF244321}">
                <p14:modId xmlns:p14="http://schemas.microsoft.com/office/powerpoint/2010/main" val="1987103281"/>
              </p:ext>
            </p:extLst>
          </p:nvPr>
        </p:nvGraphicFramePr>
        <p:xfrm>
          <a:off x="606251" y="1137454"/>
          <a:ext cx="5794723" cy="3463529"/>
        </p:xfrm>
        <a:graphic>
          <a:graphicData uri="http://schemas.openxmlformats.org/drawingml/2006/table">
            <a:tbl>
              <a:tblPr bandRow="1">
                <a:tableStyleId>{72833802-FEF1-4C79-8D5D-14CF1EAF98D9}</a:tableStyleId>
              </a:tblPr>
              <a:tblGrid>
                <a:gridCol w="3730319">
                  <a:extLst>
                    <a:ext uri="{9D8B030D-6E8A-4147-A177-3AD203B41FA5}">
                      <a16:colId xmlns:a16="http://schemas.microsoft.com/office/drawing/2014/main" val="3657304433"/>
                    </a:ext>
                  </a:extLst>
                </a:gridCol>
                <a:gridCol w="2064404">
                  <a:extLst>
                    <a:ext uri="{9D8B030D-6E8A-4147-A177-3AD203B41FA5}">
                      <a16:colId xmlns:a16="http://schemas.microsoft.com/office/drawing/2014/main" val="1235610627"/>
                    </a:ext>
                  </a:extLst>
                </a:gridCol>
              </a:tblGrid>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①　申請の準備</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2">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a:t>
                      </a:r>
                      <a:r>
                        <a:rPr kumimoji="1" lang="ja-JP" altLang="en-US" sz="1400" dirty="0">
                          <a:latin typeface="BIZ UDP明朝 Medium" panose="02020500000000000000" pitchFamily="18" charset="-128"/>
                          <a:ea typeface="BIZ UDP明朝 Medium" panose="02020500000000000000" pitchFamily="18" charset="-128"/>
                        </a:rPr>
                        <a:t>７</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01155301"/>
                  </a:ext>
                </a:extLst>
              </a:tr>
              <a:tr h="379404">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②　申請手続き（事業者が実施）</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a:t>
                      </a:r>
                      <a:r>
                        <a:rPr kumimoji="1" lang="ja-JP" altLang="en-US" sz="1400" dirty="0">
                          <a:latin typeface="BIZ UDP明朝 Medium" panose="02020500000000000000" pitchFamily="18" charset="-128"/>
                          <a:ea typeface="BIZ UDP明朝 Medium" panose="02020500000000000000" pitchFamily="18" charset="-128"/>
                        </a:rPr>
                        <a:t>９</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81621713"/>
                  </a:ext>
                </a:extLst>
              </a:tr>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③　申請内容の審査</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2">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a:t>
                      </a:r>
                      <a:r>
                        <a:rPr kumimoji="1" lang="ja-JP" altLang="en-US" sz="1400" dirty="0">
                          <a:latin typeface="BIZ UDP明朝 Medium" panose="02020500000000000000" pitchFamily="18" charset="-128"/>
                          <a:ea typeface="BIZ UDP明朝 Medium" panose="02020500000000000000" pitchFamily="18" charset="-128"/>
                        </a:rPr>
                        <a:t>１０</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789873"/>
                  </a:ext>
                </a:extLst>
              </a:tr>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④　採択・交付決定</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2">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a:t>
                      </a:r>
                      <a:r>
                        <a:rPr kumimoji="1" lang="ja-JP" altLang="en-US" sz="1400" dirty="0">
                          <a:latin typeface="BIZ UDP明朝 Medium" panose="02020500000000000000" pitchFamily="18" charset="-128"/>
                          <a:ea typeface="BIZ UDP明朝 Medium" panose="02020500000000000000" pitchFamily="18" charset="-128"/>
                        </a:rPr>
                        <a:t>１１</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0652708"/>
                  </a:ext>
                </a:extLst>
              </a:tr>
              <a:tr h="353909">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⑤　補助事業の実施（事業者が実施）</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P.1</a:t>
                      </a:r>
                      <a:r>
                        <a:rPr kumimoji="1" lang="ja-JP" altLang="en-US" sz="1400" dirty="0">
                          <a:latin typeface="BIZ UDP明朝 Medium" panose="02020500000000000000" pitchFamily="18" charset="-128"/>
                          <a:ea typeface="BIZ UDP明朝 Medium" panose="02020500000000000000" pitchFamily="18" charset="-128"/>
                        </a:rPr>
                        <a:t>１</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8045458"/>
                  </a:ext>
                </a:extLst>
              </a:tr>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⑥　実績報告書の提出（事業者が実施）</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P.1</a:t>
                      </a:r>
                      <a:r>
                        <a:rPr kumimoji="1" lang="ja-JP" altLang="en-US" sz="1400" dirty="0">
                          <a:latin typeface="BIZ UDP明朝 Medium" panose="02020500000000000000" pitchFamily="18" charset="-128"/>
                          <a:ea typeface="BIZ UDP明朝 Medium" panose="02020500000000000000" pitchFamily="18" charset="-128"/>
                        </a:rPr>
                        <a:t>１</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04238"/>
                  </a:ext>
                </a:extLst>
              </a:tr>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⑦　確定検査・補助金額の確定</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2">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P.1</a:t>
                      </a:r>
                      <a:r>
                        <a:rPr kumimoji="1" lang="ja-JP" altLang="en-US" sz="1400" dirty="0">
                          <a:latin typeface="BIZ UDP明朝 Medium" panose="02020500000000000000" pitchFamily="18" charset="-128"/>
                          <a:ea typeface="BIZ UDP明朝 Medium" panose="02020500000000000000" pitchFamily="18" charset="-128"/>
                        </a:rPr>
                        <a:t>２</a:t>
                      </a: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4228682"/>
                  </a:ext>
                </a:extLst>
              </a:tr>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⑧　補助金の請求（事業者が実施）</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P.1</a:t>
                      </a:r>
                      <a:r>
                        <a:rPr kumimoji="1" lang="ja-JP" altLang="en-US" sz="1400" dirty="0">
                          <a:latin typeface="BIZ UDP明朝 Medium" panose="02020500000000000000" pitchFamily="18" charset="-128"/>
                          <a:ea typeface="BIZ UDP明朝 Medium" panose="02020500000000000000" pitchFamily="18" charset="-128"/>
                        </a:rPr>
                        <a:t>２</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5347626"/>
                  </a:ext>
                </a:extLst>
              </a:tr>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⑨　補助金の入金</a:t>
                      </a:r>
                    </a:p>
                  </a:txBody>
                  <a:tcPr anchor="ctr">
                    <a:lnL w="12700" cap="flat" cmpd="sng" algn="ctr">
                      <a:solidFill>
                        <a:srgbClr val="FF9933"/>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2">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P.1</a:t>
                      </a:r>
                      <a:r>
                        <a:rPr kumimoji="1" lang="ja-JP" altLang="en-US" sz="1400" dirty="0">
                          <a:latin typeface="BIZ UDP明朝 Medium" panose="02020500000000000000" pitchFamily="18" charset="-128"/>
                          <a:ea typeface="BIZ UDP明朝 Medium" panose="02020500000000000000" pitchFamily="18" charset="-128"/>
                        </a:rPr>
                        <a:t>２</a:t>
                      </a:r>
                    </a:p>
                  </a:txBody>
                  <a:tcPr anchor="ctr">
                    <a:lnL w="12700" cap="flat" cmpd="sng" algn="ctr">
                      <a:solidFill>
                        <a:schemeClr val="accent2"/>
                      </a:solidFill>
                      <a:prstDash val="solid"/>
                      <a:round/>
                      <a:headEnd type="none" w="med" len="med"/>
                      <a:tailEnd type="none" w="med" len="med"/>
                    </a:lnL>
                    <a:lnR w="127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3651363"/>
                  </a:ext>
                </a:extLst>
              </a:tr>
              <a:tr h="341277">
                <a:tc>
                  <a:txBody>
                    <a:bodyPr/>
                    <a:lstStyle/>
                    <a:p>
                      <a:pPr algn="l"/>
                      <a:r>
                        <a:rPr kumimoji="1" lang="ja-JP" altLang="en-US" sz="1400" dirty="0">
                          <a:latin typeface="BIZ UDP明朝 Medium" panose="02020500000000000000" pitchFamily="18" charset="-128"/>
                          <a:ea typeface="BIZ UDP明朝 Medium" panose="02020500000000000000" pitchFamily="18" charset="-128"/>
                        </a:rPr>
                        <a:t>⑩　事業効果報告（事業者が実施）</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accent6">
                        <a:lumMod val="20000"/>
                        <a:lumOff val="80000"/>
                      </a:schemeClr>
                    </a:solidFill>
                  </a:tcPr>
                </a:tc>
                <a:tc>
                  <a:txBody>
                    <a:bodyPr/>
                    <a:lstStyle/>
                    <a:p>
                      <a:pPr algn="l"/>
                      <a:r>
                        <a:rPr kumimoji="1" lang="en-US" altLang="ja-JP" sz="1400" dirty="0">
                          <a:latin typeface="BIZ UDP明朝 Medium" panose="02020500000000000000" pitchFamily="18" charset="-128"/>
                          <a:ea typeface="BIZ UDP明朝 Medium" panose="02020500000000000000" pitchFamily="18" charset="-128"/>
                        </a:rPr>
                        <a:t>P.1</a:t>
                      </a:r>
                      <a:r>
                        <a:rPr kumimoji="1" lang="ja-JP" altLang="en-US" sz="1400" dirty="0">
                          <a:latin typeface="BIZ UDP明朝 Medium" panose="02020500000000000000" pitchFamily="18" charset="-128"/>
                          <a:ea typeface="BIZ UDP明朝 Medium" panose="02020500000000000000" pitchFamily="18" charset="-128"/>
                        </a:rPr>
                        <a:t>２</a:t>
                      </a:r>
                    </a:p>
                  </a:txBody>
                  <a:tcPr anchor="ctr">
                    <a:lnL w="38100" cap="flat" cmpd="sng" algn="ctr">
                      <a:solidFill>
                        <a:srgbClr val="FF9933"/>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8100" cap="flat" cmpd="sng" algn="ctr">
                      <a:solidFill>
                        <a:srgbClr val="FF993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5381688"/>
                  </a:ext>
                </a:extLst>
              </a:tr>
            </a:tbl>
          </a:graphicData>
        </a:graphic>
      </p:graphicFrame>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617" y="477006"/>
            <a:ext cx="1405835" cy="1595608"/>
          </a:xfrm>
          <a:prstGeom prst="rect">
            <a:avLst/>
          </a:prstGeom>
        </p:spPr>
      </p:pic>
      <p:grpSp>
        <p:nvGrpSpPr>
          <p:cNvPr id="12" name="グループ化 11">
            <a:extLst>
              <a:ext uri="{FF2B5EF4-FFF2-40B4-BE49-F238E27FC236}">
                <a16:creationId xmlns:a16="http://schemas.microsoft.com/office/drawing/2014/main" id="{9BCF2684-717A-4CAE-9110-FE7F690448DE}"/>
              </a:ext>
            </a:extLst>
          </p:cNvPr>
          <p:cNvGrpSpPr/>
          <p:nvPr/>
        </p:nvGrpSpPr>
        <p:grpSpPr>
          <a:xfrm>
            <a:off x="549275" y="5049070"/>
            <a:ext cx="5874543" cy="363158"/>
            <a:chOff x="533574" y="4729638"/>
            <a:chExt cx="5874543" cy="363158"/>
          </a:xfrm>
        </p:grpSpPr>
        <p:sp>
          <p:nvSpPr>
            <p:cNvPr id="53" name="テキスト ボックス 52">
              <a:extLst>
                <a:ext uri="{FF2B5EF4-FFF2-40B4-BE49-F238E27FC236}">
                  <a16:creationId xmlns:a16="http://schemas.microsoft.com/office/drawing/2014/main" id="{7E9C6613-BED2-4F82-B132-FC2E6F783BA5}"/>
                </a:ext>
              </a:extLst>
            </p:cNvPr>
            <p:cNvSpPr txBox="1"/>
            <p:nvPr/>
          </p:nvSpPr>
          <p:spPr>
            <a:xfrm>
              <a:off x="533574" y="4729638"/>
              <a:ext cx="1934381" cy="338554"/>
            </a:xfrm>
            <a:prstGeom prst="rect">
              <a:avLst/>
            </a:prstGeom>
            <a:noFill/>
          </p:spPr>
          <p:txBody>
            <a:bodyPr wrap="square" rtlCol="0">
              <a:spAutoFit/>
            </a:bodyPr>
            <a:lstStyle/>
            <a:p>
              <a:pPr algn="ctr"/>
              <a:r>
                <a:rPr lang="ja-JP" altLang="en-US" sz="1600" b="1" dirty="0">
                  <a:latin typeface="BIZ UDP明朝 Medium" panose="02020500000000000000" pitchFamily="18" charset="-128"/>
                  <a:ea typeface="BIZ UDP明朝 Medium" panose="02020500000000000000" pitchFamily="18" charset="-128"/>
                </a:rPr>
                <a:t>①　申請の準備</a:t>
              </a:r>
            </a:p>
          </p:txBody>
        </p:sp>
        <p:cxnSp>
          <p:nvCxnSpPr>
            <p:cNvPr id="55" name="直線コネクタ 54">
              <a:extLst>
                <a:ext uri="{FF2B5EF4-FFF2-40B4-BE49-F238E27FC236}">
                  <a16:creationId xmlns:a16="http://schemas.microsoft.com/office/drawing/2014/main" id="{A773492D-1608-4F2A-BCAA-A31DF4E9E554}"/>
                </a:ext>
              </a:extLst>
            </p:cNvPr>
            <p:cNvCxnSpPr>
              <a:cxnSpLocks/>
            </p:cNvCxnSpPr>
            <p:nvPr/>
          </p:nvCxnSpPr>
          <p:spPr>
            <a:xfrm>
              <a:off x="556418" y="5088224"/>
              <a:ext cx="5851699" cy="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21BAEDF8-1567-4FAC-BF3E-E9C456AC4076}"/>
                </a:ext>
              </a:extLst>
            </p:cNvPr>
            <p:cNvCxnSpPr>
              <a:cxnSpLocks/>
            </p:cNvCxnSpPr>
            <p:nvPr/>
          </p:nvCxnSpPr>
          <p:spPr>
            <a:xfrm flipH="1" flipV="1">
              <a:off x="590550" y="4754242"/>
              <a:ext cx="3175" cy="338554"/>
            </a:xfrm>
            <a:prstGeom prst="line">
              <a:avLst/>
            </a:prstGeom>
            <a:ln w="76200">
              <a:solidFill>
                <a:schemeClr val="accent2"/>
              </a:solidFill>
            </a:ln>
          </p:spPr>
          <p:style>
            <a:lnRef idx="1">
              <a:schemeClr val="dk1"/>
            </a:lnRef>
            <a:fillRef idx="0">
              <a:schemeClr val="dk1"/>
            </a:fillRef>
            <a:effectRef idx="0">
              <a:schemeClr val="dk1"/>
            </a:effectRef>
            <a:fontRef idx="minor">
              <a:schemeClr val="tx1"/>
            </a:fontRef>
          </p:style>
        </p:cxnSp>
      </p:grpSp>
      <p:sp>
        <p:nvSpPr>
          <p:cNvPr id="60" name="テキスト ボックス 59">
            <a:extLst>
              <a:ext uri="{FF2B5EF4-FFF2-40B4-BE49-F238E27FC236}">
                <a16:creationId xmlns:a16="http://schemas.microsoft.com/office/drawing/2014/main" id="{E2E3AAB8-9EBA-4728-8111-48970140A68F}"/>
              </a:ext>
            </a:extLst>
          </p:cNvPr>
          <p:cNvSpPr txBox="1"/>
          <p:nvPr/>
        </p:nvSpPr>
        <p:spPr>
          <a:xfrm>
            <a:off x="468745" y="5599491"/>
            <a:ext cx="6044160" cy="306879"/>
          </a:xfrm>
          <a:prstGeom prst="rect">
            <a:avLst/>
          </a:prstGeom>
          <a:noFill/>
          <a:ln>
            <a:noFill/>
          </a:ln>
        </p:spPr>
        <p:txBody>
          <a:bodyPr wrap="square" rtlCol="0">
            <a:spAutoFit/>
          </a:bodyPr>
          <a:lstStyle/>
          <a:p>
            <a:pPr marL="228600" indent="-228600">
              <a:lnSpc>
                <a:spcPts val="2000"/>
              </a:lnSpc>
              <a:buFont typeface="+mj-ea"/>
              <a:buAutoNum type="circleNumDbPlain"/>
            </a:pPr>
            <a:r>
              <a:rPr lang="ja-JP" altLang="en-US" sz="1200" dirty="0">
                <a:latin typeface="BIZ UDP明朝 Medium" panose="02020500000000000000" pitchFamily="18" charset="-128"/>
                <a:ea typeface="BIZ UDP明朝 Medium" panose="02020500000000000000" pitchFamily="18" charset="-128"/>
              </a:rPr>
              <a:t>申請書類に不備があった場合、不採択となります。「</a:t>
            </a:r>
            <a:r>
              <a:rPr lang="ja-JP" altLang="en-US" sz="1200" dirty="0">
                <a:latin typeface="BIZ UDP明朝 Medium" panose="02020500000000000000" pitchFamily="18" charset="-128"/>
                <a:ea typeface="BIZ UDP明朝 Medium" panose="02020500000000000000" pitchFamily="18" charset="-128"/>
                <a:hlinkClick r:id="rId3"/>
              </a:rPr>
              <a:t>公募要領</a:t>
            </a:r>
            <a:r>
              <a:rPr lang="ja-JP" altLang="en-US" sz="1200" dirty="0">
                <a:latin typeface="BIZ UDP明朝 Medium" panose="02020500000000000000" pitchFamily="18" charset="-128"/>
                <a:ea typeface="BIZ UDP明朝 Medium" panose="02020500000000000000" pitchFamily="18" charset="-128"/>
              </a:rPr>
              <a:t>」</a:t>
            </a:r>
            <a:endParaRPr lang="ja-JP" altLang="en-US" sz="1200" b="1" u="sng" dirty="0">
              <a:solidFill>
                <a:schemeClr val="accent2"/>
              </a:solidFill>
              <a:latin typeface="BIZ UDP明朝 Medium" panose="02020500000000000000" pitchFamily="18" charset="-128"/>
              <a:ea typeface="BIZ UDP明朝 Medium" panose="02020500000000000000" pitchFamily="18" charset="-128"/>
            </a:endParaRPr>
          </a:p>
        </p:txBody>
      </p:sp>
      <p:sp>
        <p:nvSpPr>
          <p:cNvPr id="62" name="テキスト ボックス 61">
            <a:extLst>
              <a:ext uri="{FF2B5EF4-FFF2-40B4-BE49-F238E27FC236}">
                <a16:creationId xmlns:a16="http://schemas.microsoft.com/office/drawing/2014/main" id="{7A7BB370-DA8D-4762-BA9B-BEDEDA376905}"/>
              </a:ext>
            </a:extLst>
          </p:cNvPr>
          <p:cNvSpPr txBox="1"/>
          <p:nvPr/>
        </p:nvSpPr>
        <p:spPr>
          <a:xfrm>
            <a:off x="549275" y="7740940"/>
            <a:ext cx="5851699" cy="1076320"/>
          </a:xfrm>
          <a:prstGeom prst="rect">
            <a:avLst/>
          </a:prstGeom>
          <a:solidFill>
            <a:schemeClr val="accent2">
              <a:lumMod val="40000"/>
              <a:lumOff val="60000"/>
            </a:schemeClr>
          </a:solidFill>
          <a:ln>
            <a:noFill/>
          </a:ln>
        </p:spPr>
        <p:txBody>
          <a:bodyPr wrap="square" rtlCol="0">
            <a:spAutoFit/>
          </a:bodyPr>
          <a:lstStyle/>
          <a:p>
            <a:pPr algn="ctr">
              <a:lnSpc>
                <a:spcPts val="2000"/>
              </a:lnSpc>
            </a:pPr>
            <a:r>
              <a:rPr lang="ja-JP" altLang="en-US" sz="1400" b="1" dirty="0">
                <a:latin typeface="BIZ UDP明朝 Medium" panose="02020500000000000000" pitchFamily="18" charset="-128"/>
                <a:ea typeface="BIZ UDP明朝 Medium" panose="02020500000000000000" pitchFamily="18" charset="-128"/>
              </a:rPr>
              <a:t>注意</a:t>
            </a:r>
            <a:endParaRPr lang="en-US" altLang="ja-JP" sz="1400" b="1" dirty="0">
              <a:latin typeface="BIZ UDP明朝 Medium" panose="02020500000000000000" pitchFamily="18" charset="-128"/>
              <a:ea typeface="BIZ UDP明朝 Medium" panose="02020500000000000000" pitchFamily="18" charset="-128"/>
            </a:endParaRPr>
          </a:p>
          <a:p>
            <a:pPr>
              <a:lnSpc>
                <a:spcPts val="2000"/>
              </a:lnSpc>
            </a:pPr>
            <a:r>
              <a:rPr lang="ja-JP" altLang="en-US" sz="1200" dirty="0">
                <a:latin typeface="BIZ UDP明朝 Medium" panose="02020500000000000000" pitchFamily="18" charset="-128"/>
                <a:ea typeface="BIZ UDP明朝 Medium" panose="02020500000000000000" pitchFamily="18" charset="-128"/>
              </a:rPr>
              <a:t>本事業は、小規模事業者が商工会・商工会議所の支援を直接受けながら取り組む事業です。そのため、社外の代理人のみで、地域の商工会・商工会議所へ相談を行うことや「事業支援計画書（様式４）」の交付依頼等を行うことはできません。</a:t>
            </a:r>
            <a:endParaRPr lang="en-US" altLang="ja-JP" sz="1200" dirty="0">
              <a:latin typeface="BIZ UDP明朝 Medium" panose="02020500000000000000" pitchFamily="18" charset="-128"/>
              <a:ea typeface="BIZ UDP明朝 Medium" panose="02020500000000000000" pitchFamily="18" charset="-128"/>
            </a:endParaRPr>
          </a:p>
        </p:txBody>
      </p:sp>
      <p:sp>
        <p:nvSpPr>
          <p:cNvPr id="13" name="Slide Number Placeholder 5">
            <a:extLst>
              <a:ext uri="{FF2B5EF4-FFF2-40B4-BE49-F238E27FC236}">
                <a16:creationId xmlns:a16="http://schemas.microsoft.com/office/drawing/2014/main" id="{3E74F0CF-7C74-4F83-ACCF-11BCDF18E4E5}"/>
              </a:ext>
            </a:extLst>
          </p:cNvPr>
          <p:cNvSpPr txBox="1">
            <a:spLocks/>
          </p:cNvSpPr>
          <p:nvPr/>
        </p:nvSpPr>
        <p:spPr>
          <a:xfrm>
            <a:off x="3214839" y="9287850"/>
            <a:ext cx="428323"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r>
              <a:rPr lang="ja-JP" altLang="en-US" sz="1400" b="1" u="sng" dirty="0">
                <a:solidFill>
                  <a:schemeClr val="accent2"/>
                </a:solidFill>
                <a:latin typeface="BIZ UDP明朝 Medium" panose="02020500000000000000" pitchFamily="18" charset="-128"/>
                <a:ea typeface="BIZ UDP明朝 Medium" panose="02020500000000000000" pitchFamily="18" charset="-128"/>
              </a:rPr>
              <a:t>７</a:t>
            </a:r>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
        <p:nvSpPr>
          <p:cNvPr id="14" name="テキスト ボックス 13">
            <a:extLst>
              <a:ext uri="{FF2B5EF4-FFF2-40B4-BE49-F238E27FC236}">
                <a16:creationId xmlns:a16="http://schemas.microsoft.com/office/drawing/2014/main" id="{8B82E1EF-3E6B-43FF-9C70-684AEDFE3895}"/>
              </a:ext>
            </a:extLst>
          </p:cNvPr>
          <p:cNvSpPr txBox="1"/>
          <p:nvPr/>
        </p:nvSpPr>
        <p:spPr>
          <a:xfrm>
            <a:off x="475888" y="5916364"/>
            <a:ext cx="6044160" cy="1589281"/>
          </a:xfrm>
          <a:prstGeom prst="rect">
            <a:avLst/>
          </a:prstGeom>
          <a:noFill/>
          <a:ln>
            <a:noFill/>
          </a:ln>
        </p:spPr>
        <p:txBody>
          <a:bodyPr wrap="square" rtlCol="0">
            <a:spAutoFit/>
          </a:bodyPr>
          <a:lstStyle/>
          <a:p>
            <a:pPr>
              <a:lnSpc>
                <a:spcPts val="2000"/>
              </a:lnSpc>
            </a:pPr>
            <a:r>
              <a:rPr lang="ja-JP" altLang="en-US"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hlinkClick r:id="rId4"/>
              </a:rPr>
              <a:t>応募時提出資料・様式集</a:t>
            </a:r>
            <a:r>
              <a:rPr lang="ja-JP" altLang="en-US" sz="1200" dirty="0">
                <a:latin typeface="BIZ UDP明朝 Medium" panose="02020500000000000000" pitchFamily="18" charset="-128"/>
                <a:ea typeface="BIZ UDP明朝 Medium" panose="02020500000000000000" pitchFamily="18" charset="-128"/>
              </a:rPr>
              <a:t>」を必ず確認し、申請に必要な要件等を確認の上、書類を作成、用意してください。</a:t>
            </a:r>
            <a:r>
              <a:rPr lang="ja-JP" altLang="en-US" sz="1200" b="1" u="sng" dirty="0">
                <a:latin typeface="BIZ UDP明朝 Medium" panose="02020500000000000000" pitchFamily="18" charset="-128"/>
                <a:ea typeface="BIZ UDP明朝 Medium" panose="02020500000000000000" pitchFamily="18" charset="-128"/>
              </a:rPr>
              <a:t>提出資料一覧は</a:t>
            </a:r>
            <a:r>
              <a:rPr lang="ja-JP" altLang="en-US" sz="1200" b="1" u="sng" dirty="0">
                <a:latin typeface="BIZ UDP明朝 Medium" panose="02020500000000000000" pitchFamily="18" charset="-128"/>
                <a:ea typeface="BIZ UDP明朝 Medium" panose="02020500000000000000" pitchFamily="18" charset="-128"/>
                <a:hlinkClick r:id="rId4"/>
              </a:rPr>
              <a:t>「応募時提出資料・様式集」</a:t>
            </a:r>
            <a:r>
              <a:rPr lang="ja-JP" altLang="en-US" sz="1200" dirty="0">
                <a:latin typeface="BIZ UDP明朝 Medium" panose="02020500000000000000" pitchFamily="18" charset="-128"/>
                <a:ea typeface="BIZ UDP明朝 Medium" panose="02020500000000000000" pitchFamily="18" charset="-128"/>
              </a:rPr>
              <a:t>を参照ください。</a:t>
            </a:r>
            <a:endParaRPr lang="en-US" altLang="ja-JP" sz="1050" dirty="0">
              <a:latin typeface="BIZ UDP明朝 Medium" panose="02020500000000000000" pitchFamily="18" charset="-128"/>
              <a:ea typeface="BIZ UDP明朝 Medium" panose="02020500000000000000" pitchFamily="18" charset="-128"/>
            </a:endParaRPr>
          </a:p>
          <a:p>
            <a:pPr>
              <a:lnSpc>
                <a:spcPts val="2000"/>
              </a:lnSpc>
            </a:pPr>
            <a:r>
              <a:rPr lang="ja-JP" altLang="en-US" sz="1200" dirty="0">
                <a:latin typeface="BIZ UDP明朝 Medium" panose="02020500000000000000" pitchFamily="18" charset="-128"/>
                <a:ea typeface="BIZ UDP明朝 Medium" panose="02020500000000000000" pitchFamily="18" charset="-128"/>
              </a:rPr>
              <a:t>②「経営計画書」および「補助事業計画書」（様式２・３）の写し、希望する枠や加点等に関す　</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pPr>
            <a:r>
              <a:rPr lang="ja-JP" altLang="en-US" sz="1200" dirty="0">
                <a:latin typeface="BIZ UDP明朝 Medium" panose="02020500000000000000" pitchFamily="18" charset="-128"/>
                <a:ea typeface="BIZ UDP明朝 Medium" panose="02020500000000000000" pitchFamily="18" charset="-128"/>
              </a:rPr>
              <a:t>　る書類等を地域の商工会・商工会議所窓口に提出の上、「事業支援計画書」（様式４）の作</a:t>
            </a:r>
            <a:endParaRPr lang="en-US" altLang="ja-JP" sz="1200" dirty="0">
              <a:latin typeface="BIZ UDP明朝 Medium" panose="02020500000000000000" pitchFamily="18" charset="-128"/>
              <a:ea typeface="BIZ UDP明朝 Medium" panose="02020500000000000000" pitchFamily="18" charset="-128"/>
            </a:endParaRPr>
          </a:p>
          <a:p>
            <a:pPr>
              <a:lnSpc>
                <a:spcPts val="2000"/>
              </a:lnSpc>
            </a:pPr>
            <a:r>
              <a:rPr lang="ja-JP" altLang="en-US" sz="1200" dirty="0">
                <a:latin typeface="BIZ UDP明朝 Medium" panose="02020500000000000000" pitchFamily="18" charset="-128"/>
                <a:ea typeface="BIZ UDP明朝 Medium" panose="02020500000000000000" pitchFamily="18" charset="-128"/>
              </a:rPr>
              <a:t>　成・交付を受けてください。　</a:t>
            </a:r>
            <a:r>
              <a:rPr lang="ja-JP" altLang="en-US" sz="1200" b="1" u="sng" dirty="0">
                <a:solidFill>
                  <a:schemeClr val="accent2"/>
                </a:solidFill>
                <a:latin typeface="BIZ UDP明朝 Medium" panose="02020500000000000000" pitchFamily="18" charset="-128"/>
                <a:ea typeface="BIZ UDP明朝 Medium" panose="02020500000000000000" pitchFamily="18" charset="-128"/>
              </a:rPr>
              <a:t>「事業支援計画書（様式４）」の交付の受付締切は、原則公募</a:t>
            </a:r>
            <a:endParaRPr lang="en-US" altLang="ja-JP" sz="1200" b="1" u="sng" dirty="0">
              <a:solidFill>
                <a:schemeClr val="accent2"/>
              </a:solidFill>
              <a:latin typeface="BIZ UDP明朝 Medium" panose="02020500000000000000" pitchFamily="18" charset="-128"/>
              <a:ea typeface="BIZ UDP明朝 Medium" panose="02020500000000000000" pitchFamily="18" charset="-128"/>
            </a:endParaRPr>
          </a:p>
          <a:p>
            <a:pPr>
              <a:lnSpc>
                <a:spcPts val="2000"/>
              </a:lnSpc>
            </a:pPr>
            <a:r>
              <a:rPr lang="ja-JP" altLang="en-US" sz="1200" b="1" u="sng" dirty="0">
                <a:solidFill>
                  <a:schemeClr val="accent2"/>
                </a:solidFill>
                <a:latin typeface="BIZ UDP明朝 Medium" panose="02020500000000000000" pitchFamily="18" charset="-128"/>
                <a:ea typeface="BIZ UDP明朝 Medium" panose="02020500000000000000" pitchFamily="18" charset="-128"/>
              </a:rPr>
              <a:t>　締切の１週間前となります。</a:t>
            </a:r>
          </a:p>
        </p:txBody>
      </p:sp>
      <p:sp>
        <p:nvSpPr>
          <p:cNvPr id="15" name="テキスト ボックス 14">
            <a:extLst>
              <a:ext uri="{FF2B5EF4-FFF2-40B4-BE49-F238E27FC236}">
                <a16:creationId xmlns:a16="http://schemas.microsoft.com/office/drawing/2014/main" id="{919982AF-E415-42E2-847F-304C036297DB}"/>
              </a:ext>
            </a:extLst>
          </p:cNvPr>
          <p:cNvSpPr txBox="1"/>
          <p:nvPr/>
        </p:nvSpPr>
        <p:spPr>
          <a:xfrm>
            <a:off x="4774882" y="5642952"/>
            <a:ext cx="1043946" cy="276999"/>
          </a:xfrm>
          <a:prstGeom prst="rect">
            <a:avLst/>
          </a:prstGeom>
          <a:noFill/>
          <a:ln>
            <a:noFill/>
          </a:ln>
        </p:spPr>
        <p:txBody>
          <a:bodyPr wrap="square" rtlCol="0">
            <a:spAutoFit/>
          </a:bodyPr>
          <a:lstStyle/>
          <a:p>
            <a:pPr algn="l"/>
            <a:r>
              <a:rPr lang="ja-JP" altLang="en-US" sz="1200" i="0" strike="noStrike" baseline="0" dirty="0">
                <a:latin typeface="BIZ UDP明朝 Medium" panose="02020500000000000000" pitchFamily="18" charset="-128"/>
                <a:ea typeface="BIZ UDP明朝 Medium" panose="02020500000000000000" pitchFamily="18" charset="-128"/>
              </a:rPr>
              <a:t>「</a:t>
            </a:r>
            <a:r>
              <a:rPr lang="ja-JP" altLang="en-US" sz="1200" i="0" strike="noStrike" baseline="0" dirty="0">
                <a:latin typeface="BIZ UDP明朝 Medium" panose="02020500000000000000" pitchFamily="18" charset="-128"/>
                <a:ea typeface="BIZ UDP明朝 Medium" panose="02020500000000000000" pitchFamily="18" charset="-128"/>
                <a:hlinkClick r:id="rId5"/>
              </a:rPr>
              <a:t>参考資料</a:t>
            </a:r>
            <a:r>
              <a:rPr lang="ja-JP" altLang="en-US" sz="1200" i="0" strike="noStrike" baseline="0" dirty="0">
                <a:latin typeface="BIZ UDP明朝 Medium" panose="02020500000000000000" pitchFamily="18" charset="-128"/>
                <a:ea typeface="BIZ UDP明朝 Medium" panose="02020500000000000000" pitchFamily="18" charset="-128"/>
              </a:rPr>
              <a:t>」</a:t>
            </a:r>
            <a:endParaRPr lang="ja-JP" altLang="en-US" sz="1800" i="0" strike="noStrike" baseline="0" dirty="0">
              <a:latin typeface="BIZ UDPMincho"/>
            </a:endParaRPr>
          </a:p>
        </p:txBody>
      </p:sp>
    </p:spTree>
    <p:extLst>
      <p:ext uri="{BB962C8B-B14F-4D97-AF65-F5344CB8AC3E}">
        <p14:creationId xmlns:p14="http://schemas.microsoft.com/office/powerpoint/2010/main" val="222548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68B90C0B-D43A-4338-96FD-08C6C746DB2C}"/>
              </a:ext>
            </a:extLst>
          </p:cNvPr>
          <p:cNvGraphicFramePr>
            <a:graphicFrameLocks noGrp="1"/>
          </p:cNvGraphicFramePr>
          <p:nvPr>
            <p:extLst>
              <p:ext uri="{D42A27DB-BD31-4B8C-83A1-F6EECF244321}">
                <p14:modId xmlns:p14="http://schemas.microsoft.com/office/powerpoint/2010/main" val="1390809593"/>
              </p:ext>
            </p:extLst>
          </p:nvPr>
        </p:nvGraphicFramePr>
        <p:xfrm>
          <a:off x="549275" y="815434"/>
          <a:ext cx="5874223" cy="8205766"/>
        </p:xfrm>
        <a:graphic>
          <a:graphicData uri="http://schemas.openxmlformats.org/drawingml/2006/table">
            <a:tbl>
              <a:tblPr>
                <a:tableStyleId>{8799B23B-EC83-4686-B30A-512413B5E67A}</a:tableStyleId>
              </a:tblPr>
              <a:tblGrid>
                <a:gridCol w="276225">
                  <a:extLst>
                    <a:ext uri="{9D8B030D-6E8A-4147-A177-3AD203B41FA5}">
                      <a16:colId xmlns:a16="http://schemas.microsoft.com/office/drawing/2014/main" val="2399285781"/>
                    </a:ext>
                  </a:extLst>
                </a:gridCol>
                <a:gridCol w="400763">
                  <a:extLst>
                    <a:ext uri="{9D8B030D-6E8A-4147-A177-3AD203B41FA5}">
                      <a16:colId xmlns:a16="http://schemas.microsoft.com/office/drawing/2014/main" val="467257741"/>
                    </a:ext>
                  </a:extLst>
                </a:gridCol>
                <a:gridCol w="343457">
                  <a:extLst>
                    <a:ext uri="{9D8B030D-6E8A-4147-A177-3AD203B41FA5}">
                      <a16:colId xmlns:a16="http://schemas.microsoft.com/office/drawing/2014/main" val="2180749318"/>
                    </a:ext>
                  </a:extLst>
                </a:gridCol>
                <a:gridCol w="3383192">
                  <a:extLst>
                    <a:ext uri="{9D8B030D-6E8A-4147-A177-3AD203B41FA5}">
                      <a16:colId xmlns:a16="http://schemas.microsoft.com/office/drawing/2014/main" val="413920056"/>
                    </a:ext>
                  </a:extLst>
                </a:gridCol>
                <a:gridCol w="461155">
                  <a:extLst>
                    <a:ext uri="{9D8B030D-6E8A-4147-A177-3AD203B41FA5}">
                      <a16:colId xmlns:a16="http://schemas.microsoft.com/office/drawing/2014/main" val="1134576932"/>
                    </a:ext>
                  </a:extLst>
                </a:gridCol>
                <a:gridCol w="493630">
                  <a:extLst>
                    <a:ext uri="{9D8B030D-6E8A-4147-A177-3AD203B41FA5}">
                      <a16:colId xmlns:a16="http://schemas.microsoft.com/office/drawing/2014/main" val="3234638922"/>
                    </a:ext>
                  </a:extLst>
                </a:gridCol>
                <a:gridCol w="515801">
                  <a:extLst>
                    <a:ext uri="{9D8B030D-6E8A-4147-A177-3AD203B41FA5}">
                      <a16:colId xmlns:a16="http://schemas.microsoft.com/office/drawing/2014/main" val="3057426412"/>
                    </a:ext>
                  </a:extLst>
                </a:gridCol>
              </a:tblGrid>
              <a:tr h="308734">
                <a:tc gridSpan="7">
                  <a:txBody>
                    <a:bodyPr/>
                    <a:lstStyle/>
                    <a:p>
                      <a:pPr algn="ctr"/>
                      <a:r>
                        <a:rPr kumimoji="1" lang="ja-JP" altLang="en-US" sz="1050" b="1" dirty="0">
                          <a:latin typeface="BIZ UDP明朝 Medium" panose="02020500000000000000" pitchFamily="18" charset="-128"/>
                          <a:ea typeface="BIZ UDP明朝 Medium" panose="02020500000000000000" pitchFamily="18" charset="-128"/>
                        </a:rPr>
                        <a:t>全申請者が必須の提出資料</a:t>
                      </a:r>
                    </a:p>
                  </a:txBody>
                  <a:tcPr anchor="ctr">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355757"/>
                  </a:ext>
                </a:extLst>
              </a:tr>
              <a:tr h="280688">
                <a:tc gridSpan="2">
                  <a:txBody>
                    <a:bodyPr/>
                    <a:lstStyle/>
                    <a:p>
                      <a:pPr algn="ctr"/>
                      <a:r>
                        <a:rPr kumimoji="1" lang="ja-JP" altLang="en-US" sz="900" dirty="0">
                          <a:latin typeface="BIZ UDP明朝 Medium" panose="02020500000000000000" pitchFamily="18" charset="-128"/>
                          <a:ea typeface="BIZ UDP明朝 Medium" panose="02020500000000000000" pitchFamily="18" charset="-128"/>
                        </a:rPr>
                        <a:t>項番</a:t>
                      </a:r>
                    </a:p>
                  </a:txBody>
                  <a:tcPr anchor="ctr">
                    <a:lnT w="12700" cap="flat" cmpd="sng" algn="ctr">
                      <a:solidFill>
                        <a:schemeClr val="bg1">
                          <a:lumMod val="65000"/>
                        </a:schemeClr>
                      </a:solidFill>
                      <a:prstDash val="solid"/>
                      <a:round/>
                      <a:headEnd type="none" w="med" len="med"/>
                      <a:tailEnd type="none" w="med" len="med"/>
                    </a:lnT>
                    <a:solidFill>
                      <a:schemeClr val="bg2"/>
                    </a:solidFill>
                  </a:tcPr>
                </a:tc>
                <a:tc hMerge="1">
                  <a:txBody>
                    <a:bodyPr/>
                    <a:lstStyle/>
                    <a:p>
                      <a:endParaRPr kumimoji="1" lang="ja-JP" altLang="en-US"/>
                    </a:p>
                  </a:txBody>
                  <a:tcPr/>
                </a:tc>
                <a:tc gridSpan="2">
                  <a:txBody>
                    <a:bodyPr/>
                    <a:lstStyle/>
                    <a:p>
                      <a:pPr algn="ctr"/>
                      <a:r>
                        <a:rPr kumimoji="1" lang="ja-JP" altLang="en-US" sz="900" dirty="0">
                          <a:latin typeface="BIZ UDP明朝 Medium" panose="02020500000000000000" pitchFamily="18" charset="-128"/>
                          <a:ea typeface="BIZ UDP明朝 Medium" panose="02020500000000000000" pitchFamily="18" charset="-128"/>
                        </a:rPr>
                        <a:t>書類名</a:t>
                      </a:r>
                    </a:p>
                  </a:txBody>
                  <a:tcPr anchor="ctr">
                    <a:lnT w="12700" cap="flat" cmpd="sng" algn="ctr">
                      <a:solidFill>
                        <a:schemeClr val="bg1">
                          <a:lumMod val="65000"/>
                        </a:schemeClr>
                      </a:solidFill>
                      <a:prstDash val="solid"/>
                      <a:round/>
                      <a:headEnd type="none" w="med" len="med"/>
                      <a:tailEnd type="none" w="med" len="med"/>
                    </a:lnT>
                    <a:solidFill>
                      <a:schemeClr val="bg2"/>
                    </a:solidFill>
                  </a:tcPr>
                </a:tc>
                <a:tc hMerge="1">
                  <a:txBody>
                    <a:bodyPr/>
                    <a:lstStyle/>
                    <a:p>
                      <a:pPr algn="ctr"/>
                      <a:endParaRPr kumimoji="1" lang="ja-JP" altLang="en-US" sz="105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algn="ctr"/>
                      <a:r>
                        <a:rPr kumimoji="1" lang="ja-JP" altLang="en-US" sz="900" dirty="0">
                          <a:latin typeface="BIZ UDP明朝 Medium" panose="02020500000000000000" pitchFamily="18" charset="-128"/>
                          <a:ea typeface="BIZ UDP明朝 Medium" panose="02020500000000000000" pitchFamily="18" charset="-128"/>
                        </a:rPr>
                        <a:t>法人</a:t>
                      </a:r>
                    </a:p>
                  </a:txBody>
                  <a:tcPr anchor="ctr">
                    <a:lnT w="1270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r>
                        <a:rPr kumimoji="1" lang="ja-JP" altLang="en-US" sz="900" dirty="0">
                          <a:latin typeface="BIZ UDP明朝 Medium" panose="02020500000000000000" pitchFamily="18" charset="-128"/>
                          <a:ea typeface="BIZ UDP明朝 Medium" panose="02020500000000000000" pitchFamily="18" charset="-128"/>
                        </a:rPr>
                        <a:t>個人</a:t>
                      </a:r>
                    </a:p>
                  </a:txBody>
                  <a:tcPr anchor="ctr">
                    <a:lnT w="1270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r>
                        <a:rPr kumimoji="1" lang="en-US" altLang="ja-JP" sz="900" dirty="0">
                          <a:latin typeface="BIZ UDP明朝 Medium" panose="02020500000000000000" pitchFamily="18" charset="-128"/>
                          <a:ea typeface="BIZ UDP明朝 Medium" panose="02020500000000000000" pitchFamily="18" charset="-128"/>
                        </a:rPr>
                        <a:t>NPO</a:t>
                      </a:r>
                      <a:endParaRPr kumimoji="1" lang="ja-JP" altLang="en-US" sz="900" dirty="0">
                        <a:latin typeface="BIZ UDP明朝 Medium" panose="02020500000000000000" pitchFamily="18" charset="-128"/>
                        <a:ea typeface="BIZ UDP明朝 Medium" panose="02020500000000000000" pitchFamily="18" charset="-128"/>
                      </a:endParaRPr>
                    </a:p>
                  </a:txBody>
                  <a:tcPr anchor="ctr">
                    <a:lnT w="12700" cap="flat" cmpd="sng" algn="ctr">
                      <a:solidFill>
                        <a:schemeClr val="bg1">
                          <a:lumMod val="6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979707517"/>
                  </a:ext>
                </a:extLst>
              </a:tr>
              <a:tr h="168390">
                <a:tc gridSpan="2">
                  <a:txBody>
                    <a:bodyPr/>
                    <a:lstStyle/>
                    <a:p>
                      <a:pPr algn="ct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1</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小規模事業者持続化補助金事業に係る申請書</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1477957929"/>
                  </a:ext>
                </a:extLst>
              </a:tr>
              <a:tr h="168390">
                <a:tc gridSpan="2">
                  <a:txBody>
                    <a:bodyPr/>
                    <a:lstStyle/>
                    <a:p>
                      <a:pPr marL="71755" marR="71755" algn="ctr">
                        <a:spcAft>
                          <a:spcPts val="0"/>
                        </a:spcAft>
                      </a:pP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経営計画書兼補助事業計画書①</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2970856475"/>
                  </a:ext>
                </a:extLst>
              </a:tr>
              <a:tr h="168390">
                <a:tc gridSpan="2">
                  <a:txBody>
                    <a:bodyPr/>
                    <a:lstStyle/>
                    <a:p>
                      <a:pPr marL="71755" marR="71755" algn="ctr">
                        <a:spcAft>
                          <a:spcPts val="0"/>
                        </a:spcAft>
                      </a:pP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3</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補助事業計画書②</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4234730915"/>
                  </a:ext>
                </a:extLst>
              </a:tr>
              <a:tr h="168390">
                <a:tc gridSpan="2">
                  <a:txBody>
                    <a:bodyPr/>
                    <a:lstStyle/>
                    <a:p>
                      <a:pPr marL="71755" marR="71755" algn="ctr">
                        <a:spcAft>
                          <a:spcPts val="0"/>
                        </a:spcAft>
                      </a:pP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4</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事業支援計画書</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980265142"/>
                  </a:ext>
                </a:extLst>
              </a:tr>
              <a:tr h="168390">
                <a:tc gridSpan="2">
                  <a:txBody>
                    <a:bodyPr/>
                    <a:lstStyle/>
                    <a:p>
                      <a:pPr marL="71755" marR="71755" algn="ctr">
                        <a:spcAft>
                          <a:spcPts val="0"/>
                        </a:spcAft>
                      </a:pP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5</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補助金交付申請書</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1104212441"/>
                  </a:ext>
                </a:extLst>
              </a:tr>
              <a:tr h="168390">
                <a:tc gridSpan="2">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６</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宣誓・同意書［原本］</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a:txBody>
                    <a:bodyPr/>
                    <a:lstStyle/>
                    <a:p>
                      <a:pPr algn="ct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14159925"/>
                  </a:ext>
                </a:extLst>
              </a:tr>
              <a:tr h="0">
                <a:tc gridSpan="2">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７</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電子媒体（様式１、様式２、様式３、様式５）</a:t>
                      </a: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2807869296"/>
                  </a:ext>
                </a:extLst>
              </a:tr>
              <a:tr h="168390">
                <a:tc gridSpan="2">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８</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貸借対照表および損益計算書（直近１期分）</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3404160820"/>
                  </a:ext>
                </a:extLst>
              </a:tr>
              <a:tr h="168390">
                <a:tc gridSpan="2">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９</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株主名簿</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［写し］　</a:t>
                      </a:r>
                      <a:r>
                        <a:rPr lang="en-US" alt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該当者のみ</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2830700115"/>
                  </a:ext>
                </a:extLst>
              </a:tr>
              <a:tr h="534787">
                <a:tc gridSpan="2">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１０</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lnSpc>
                          <a:spcPts val="1200"/>
                        </a:lnSpc>
                      </a:pP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直近の確定申告書【第一表、第二表、収支内訳書（１・２面）または所得税青色申告決算書（１～４面）】（税務署受付印のあるもの）または開業届（税務署受付印のあるもの）</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32402233"/>
                  </a:ext>
                </a:extLst>
              </a:tr>
              <a:tr h="168390">
                <a:tc gridSpan="2">
                  <a:txBody>
                    <a:bodyPr/>
                    <a:lstStyle/>
                    <a:p>
                      <a:pPr marL="71755" marR="71755" algn="ctr">
                        <a:spcAft>
                          <a:spcPts val="0"/>
                        </a:spcAft>
                      </a:pP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１</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貸借対照表および活動計算書（直近１期分）</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（申請書の提出日から３か月以内の日付のもの）［写し］</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947358052"/>
                  </a:ext>
                </a:extLst>
              </a:tr>
              <a:tr h="168390">
                <a:tc gridSpan="2">
                  <a:txBody>
                    <a:bodyPr/>
                    <a:lstStyle/>
                    <a:p>
                      <a:pPr marL="71755" marR="71755" algn="ctr">
                        <a:spcAft>
                          <a:spcPts val="0"/>
                        </a:spcAft>
                      </a:pP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２</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現在事項全部証明書または履歴事項全部証明書</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55926291"/>
                  </a:ext>
                </a:extLst>
              </a:tr>
              <a:tr h="347640">
                <a:tc gridSpan="2">
                  <a:txBody>
                    <a:bodyPr/>
                    <a:lstStyle/>
                    <a:p>
                      <a:pPr marL="71755" marR="71755" algn="ctr">
                        <a:spcAft>
                          <a:spcPts val="0"/>
                        </a:spcAft>
                      </a:pPr>
                      <a:r>
                        <a:rPr 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３</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gridSpan="2">
                  <a:txBody>
                    <a:bodyPr/>
                    <a:lstStyle/>
                    <a:p>
                      <a:pPr algn="l">
                        <a:lnSpc>
                          <a:spcPts val="1200"/>
                        </a:lnSpc>
                      </a:pP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法人税確定申告書（別表１ （受付印のある用紙）および別表４（所得の簡易計算））（直近１期分）</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tc>
                  <a:txBody>
                    <a:bodyPr/>
                    <a:lstStyle/>
                    <a:p>
                      <a:pPr algn="ctr"/>
                      <a:r>
                        <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txBody>
                  <a:tcPr marL="68580" marR="68580" marT="0" marB="0" anchor="ctr">
                    <a:solidFill>
                      <a:schemeClr val="accent2">
                        <a:lumMod val="20000"/>
                        <a:lumOff val="80000"/>
                      </a:schemeClr>
                    </a:solidFill>
                  </a:tcPr>
                </a:tc>
                <a:extLst>
                  <a:ext uri="{0D108BD9-81ED-4DB2-BD59-A6C34878D82A}">
                    <a16:rowId xmlns:a16="http://schemas.microsoft.com/office/drawing/2014/main" val="3205726830"/>
                  </a:ext>
                </a:extLst>
              </a:tr>
              <a:tr h="347640">
                <a:tc gridSpan="3">
                  <a:txBody>
                    <a:bodyPr/>
                    <a:lstStyle/>
                    <a:p>
                      <a:pPr marL="71755" marR="71755" algn="ctr">
                        <a:spcAft>
                          <a:spcPts val="0"/>
                        </a:spcAft>
                      </a:pPr>
                      <a:r>
                        <a:rPr lang="zh-TW"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共同申請</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a:t>
                      </a:r>
                      <a:endParaRPr lang="en-US" alt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場合</a:t>
                      </a:r>
                      <a:endParaRPr lang="en-US" altLang="zh-TW"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2"/>
                    </a:solidFill>
                  </a:tcPr>
                </a:tc>
                <a:tc hMerge="1">
                  <a:txBody>
                    <a:bodyPr/>
                    <a:lstStyle/>
                    <a:p>
                      <a:endParaRPr kumimoji="1" lang="ja-JP" altLang="en-US"/>
                    </a:p>
                  </a:txBody>
                  <a:tcPr/>
                </a:tc>
                <a:tc hMerge="1">
                  <a:txBody>
                    <a:bodyPr/>
                    <a:lstStyle/>
                    <a:p>
                      <a:endParaRPr kumimoji="1" lang="ja-JP" altLang="en-US" dirty="0"/>
                    </a:p>
                  </a:txBody>
                  <a:tcP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連携する全ての小規模事業者の連名で制定した共同実施に関する規約</a:t>
                      </a:r>
                      <a:r>
                        <a:rPr lang="ja-JP" altLang="en-US" sz="900" b="1" kern="100" dirty="0">
                          <a:solidFill>
                            <a:schemeClr val="accent2"/>
                          </a:solidFill>
                          <a:effectLst/>
                          <a:latin typeface="游明朝" panose="02020400000000000000" pitchFamily="18" charset="-128"/>
                          <a:ea typeface="BIZ UDP明朝 Medium" panose="02020500000000000000" pitchFamily="18" charset="-128"/>
                          <a:cs typeface="Times New Roman" panose="02020603050405020304" pitchFamily="18" charset="0"/>
                        </a:rPr>
                        <a:t>＜共同申請の場合は必須の提出書類＞</a:t>
                      </a:r>
                      <a:r>
                        <a:rPr lang="ja-JP" altLang="en-US" sz="900" b="0" kern="100" dirty="0">
                          <a:solidFill>
                            <a:schemeClr val="tx1"/>
                          </a:solidFill>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751451833"/>
                  </a:ext>
                </a:extLst>
              </a:tr>
              <a:tr h="205817">
                <a:tc gridSpan="7">
                  <a:txBody>
                    <a:bodyPr/>
                    <a:lstStyle/>
                    <a:p>
                      <a:pPr marL="71755" marR="71755" algn="ctr">
                        <a:spcAft>
                          <a:spcPts val="0"/>
                        </a:spcAft>
                      </a:pPr>
                      <a:r>
                        <a:rPr lang="ja-JP" altLang="en-US" sz="11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希望する申請者のみ追加で必要となる提出資料</a:t>
                      </a:r>
                      <a:endParaRPr lang="ja-JP" sz="11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accent2">
                        <a:lumMod val="60000"/>
                        <a:lumOff val="40000"/>
                      </a:schemeClr>
                    </a:solidFill>
                  </a:tcPr>
                </a:tc>
                <a:tc hMerge="1">
                  <a:txBody>
                    <a:bodyPr/>
                    <a:lstStyle/>
                    <a:p>
                      <a:endParaRPr kumimoji="1" lang="ja-JP" altLang="en-US"/>
                    </a:p>
                  </a:txBody>
                  <a:tcPr/>
                </a:tc>
                <a:tc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endParaRPr kumimoji="1" lang="ja-JP" altLang="en-US"/>
                    </a:p>
                  </a:txBody>
                  <a:tcPr/>
                </a:tc>
                <a:tc hMerge="1">
                  <a:txBody>
                    <a:bodyPr/>
                    <a:lstStyle/>
                    <a:p>
                      <a:pPr 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hMerge="1">
                  <a:txBody>
                    <a:bodyPr/>
                    <a:lstStyle/>
                    <a:p>
                      <a:pPr 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72295160"/>
                  </a:ext>
                </a:extLst>
              </a:tr>
              <a:tr h="168390">
                <a:tc rowSpan="3" gridSpan="3">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賃金</a:t>
                      </a:r>
                      <a:endParaRPr lang="en-US" alt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引上げ枠</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2"/>
                    </a:solidFill>
                  </a:tcPr>
                </a:tc>
                <a:tc rowSpan="3" hMerge="1">
                  <a:txBody>
                    <a:bodyPr/>
                    <a:lstStyle/>
                    <a:p>
                      <a:endParaRPr kumimoji="1" lang="ja-JP" altLang="en-US"/>
                    </a:p>
                  </a:txBody>
                  <a:tcPr/>
                </a:tc>
                <a:tc rowSpan="3"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賃金引上げ枠</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の</a:t>
                      </a: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申請に係る誓約書</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385513081"/>
                  </a:ext>
                </a:extLst>
              </a:tr>
              <a:tr h="168390">
                <a:tc gridSpan="3" vMerge="1">
                  <a:txBody>
                    <a:bodyPr/>
                    <a:lstStyle/>
                    <a:p>
                      <a:pPr marL="71755" marR="71755" algn="ctr">
                        <a:spcAft>
                          <a:spcPts val="0"/>
                        </a:spcAft>
                      </a:pPr>
                      <a:endParaRPr lang="ja-JP" sz="105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vMerge="1">
                  <a:txBody>
                    <a:bodyPr/>
                    <a:lstStyle/>
                    <a:p>
                      <a:endParaRPr kumimoji="1" lang="ja-JP" altLang="en-US"/>
                    </a:p>
                  </a:txBody>
                  <a:tcPr/>
                </a:tc>
                <a:tc hMerge="1" v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労働基準法に基づく賃金台帳</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757249382"/>
                  </a:ext>
                </a:extLst>
              </a:tr>
              <a:tr h="505219">
                <a:tc gridSpan="3" vMerge="1">
                  <a:txBody>
                    <a:bodyPr/>
                    <a:lstStyle/>
                    <a:p>
                      <a:pPr marL="71755" marR="71755" algn="ctr">
                        <a:spcAft>
                          <a:spcPts val="0"/>
                        </a:spcAft>
                      </a:pPr>
                      <a:endParaRPr lang="ja-JP" sz="105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vMerge="1">
                  <a:txBody>
                    <a:bodyPr/>
                    <a:lstStyle/>
                    <a:p>
                      <a:endParaRPr kumimoji="1" lang="ja-JP" altLang="en-US"/>
                    </a:p>
                  </a:txBody>
                  <a:tcPr/>
                </a:tc>
                <a:tc hMerge="1" v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u="sng" kern="100" dirty="0">
                          <a:effectLst/>
                          <a:latin typeface="游明朝" panose="02020400000000000000" pitchFamily="18" charset="-128"/>
                          <a:ea typeface="BIZ UDP明朝 Medium" panose="02020500000000000000" pitchFamily="18" charset="-128"/>
                          <a:cs typeface="Times New Roman" panose="02020603050405020304" pitchFamily="18" charset="0"/>
                        </a:rPr>
                        <a:t>＜赤字事業者のみ＞</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直近１期に税務署へ提出した税務署受付印のある、法人税申告書の別表１・別表４</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753598869"/>
                  </a:ext>
                </a:extLst>
              </a:tr>
              <a:tr h="168390">
                <a:tc rowSpan="2" gridSpan="3">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卒業枠</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2"/>
                    </a:solidFill>
                  </a:tcPr>
                </a:tc>
                <a:tc rowSpan="2" hMerge="1">
                  <a:txBody>
                    <a:bodyPr/>
                    <a:lstStyle/>
                    <a:p>
                      <a:endParaRPr kumimoji="1" lang="ja-JP" altLang="en-US"/>
                    </a:p>
                  </a:txBody>
                  <a:tcPr/>
                </a:tc>
                <a:tc rowSpan="2"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卒業枠</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の</a:t>
                      </a: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申請に係る誓約書</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273705576"/>
                  </a:ext>
                </a:extLst>
              </a:tr>
              <a:tr h="168390">
                <a:tc gridSpan="3" vMerge="1">
                  <a:txBody>
                    <a:bodyPr/>
                    <a:lstStyle/>
                    <a:p>
                      <a:pPr marL="71755" marR="71755" algn="ctr">
                        <a:spcAft>
                          <a:spcPts val="0"/>
                        </a:spcAft>
                      </a:pP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2"/>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just"/>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直近１か月間における、労働基準法に基づく労働者名簿（常時使用する従業員分のみ）［写し］</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735130507"/>
                  </a:ext>
                </a:extLst>
              </a:tr>
              <a:tr h="505219">
                <a:tc rowSpan="3" gridSpan="3">
                  <a:txBody>
                    <a:bodyPr/>
                    <a:lstStyle/>
                    <a:p>
                      <a:pPr marL="71755" marR="71755" lvl="0" indent="0" algn="ctr" defTabSz="685800" rtl="0" eaLnBrk="1" fontAlgn="auto" latinLnBrk="0" hangingPunct="1">
                        <a:lnSpc>
                          <a:spcPct val="100000"/>
                        </a:lnSpc>
                        <a:spcBef>
                          <a:spcPts val="0"/>
                        </a:spcBef>
                        <a:spcAft>
                          <a:spcPts val="0"/>
                        </a:spcAft>
                        <a:buClrTx/>
                        <a:buSzTx/>
                        <a:buFontTx/>
                        <a:buNone/>
                        <a:tabLst/>
                        <a:defRPr/>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創業枠</a:t>
                      </a:r>
                    </a:p>
                  </a:txBody>
                  <a:tcPr marL="68580" marR="68580" marT="0" marB="0" anchor="ctr">
                    <a:solidFill>
                      <a:schemeClr val="bg2"/>
                    </a:solidFill>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「認定市区町村」または「認定市区町村」と連携した「認定連携創業支援等事業者」が実施した「特定創業支援等事業」による支援を受けたことの証明書</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164828603"/>
                  </a:ext>
                </a:extLst>
              </a:tr>
              <a:tr h="168390">
                <a:tc gridSpan="3" vMerge="1">
                  <a:txBody>
                    <a:bodyPr/>
                    <a:lstStyle/>
                    <a:p>
                      <a:pPr marL="71755" marR="71755" algn="ctr">
                        <a:spcAft>
                          <a:spcPts val="0"/>
                        </a:spcAft>
                      </a:pP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現在事項全部証明書または履歴事項全部証明書</a:t>
                      </a: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（申請書の提出日から３か月以内の日付のもの）</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194752511"/>
                  </a:ext>
                </a:extLst>
              </a:tr>
              <a:tr h="168390">
                <a:tc gridSpan="3" vMerge="1">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創業枠</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vMerge="1">
                  <a:txBody>
                    <a:bodyPr/>
                    <a:lstStyle/>
                    <a:p>
                      <a:endParaRPr kumimoji="1" lang="ja-JP" altLang="en-US"/>
                    </a:p>
                  </a:txBody>
                  <a:tcPr/>
                </a:tc>
                <a:tc hMerge="1" v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開業届（税務署受付印のあるもの）</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362711433"/>
                  </a:ext>
                </a:extLst>
              </a:tr>
              <a:tr h="168390">
                <a:tc gridSpan="3">
                  <a:txBody>
                    <a:bodyPr/>
                    <a:lstStyle/>
                    <a:p>
                      <a:pPr marL="71755" marR="71755" lvl="0" indent="0" algn="ctr" defTabSz="685800" rtl="0" eaLnBrk="1" fontAlgn="auto" latinLnBrk="0" hangingPunct="1">
                        <a:lnSpc>
                          <a:spcPct val="100000"/>
                        </a:lnSpc>
                        <a:spcBef>
                          <a:spcPts val="0"/>
                        </a:spcBef>
                        <a:spcAft>
                          <a:spcPts val="0"/>
                        </a:spcAft>
                        <a:buClrTx/>
                        <a:buSzTx/>
                        <a:buFontTx/>
                        <a:buNone/>
                        <a:tabLst/>
                        <a:defRPr/>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インボイス枠</a:t>
                      </a:r>
                    </a:p>
                  </a:txBody>
                  <a:tcPr marL="68580" marR="68580" marT="0" marB="0" anchor="ctr">
                    <a:solidFill>
                      <a:schemeClr val="bg2"/>
                    </a:solidFill>
                  </a:tcPr>
                </a:tc>
                <a:tc hMerge="1">
                  <a:txBody>
                    <a:bodyPr/>
                    <a:lstStyle/>
                    <a:p>
                      <a:endParaRPr kumimoji="1" lang="ja-JP" altLang="en-US"/>
                    </a:p>
                  </a:txBody>
                  <a:tcPr/>
                </a:tc>
                <a:tc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インボイス枠</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の</a:t>
                      </a: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申請に係る宣誓・同意書</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［原本］</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670004086"/>
                  </a:ext>
                </a:extLst>
              </a:tr>
              <a:tr h="168390">
                <a:tc rowSpan="5">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加点</a:t>
                      </a:r>
                    </a:p>
                  </a:txBody>
                  <a:tcPr marL="68580" marR="68580" marT="0" marB="0" anchor="ctr">
                    <a:solidFill>
                      <a:schemeClr val="bg2"/>
                    </a:solidFill>
                  </a:tcPr>
                </a:tc>
                <a:tc rowSpan="3" gridSpan="2">
                  <a:txBody>
                    <a:bodyPr/>
                    <a:lstStyle/>
                    <a:p>
                      <a:pPr algn="ct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事業承継</a:t>
                      </a:r>
                      <a:endParaRPr kumimoji="1" lang="ja-JP" altLang="en-US" dirty="0"/>
                    </a:p>
                  </a:txBody>
                  <a:tcPr marL="68580" marR="68580" marT="0" marB="0" anchor="ctr">
                    <a:solidFill>
                      <a:schemeClr val="bg2"/>
                    </a:solidFill>
                  </a:tcPr>
                </a:tc>
                <a:tc rowSpan="3"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事業承継診断票</a:t>
                      </a:r>
                      <a:r>
                        <a:rPr 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［原本］</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978342861"/>
                  </a:ext>
                </a:extLst>
              </a:tr>
              <a:tr h="168390">
                <a:tc vMerge="1">
                  <a:txBody>
                    <a:bodyPr/>
                    <a:lstStyle/>
                    <a:p>
                      <a:pPr marL="71755" marR="71755" algn="ctr">
                        <a:spcAft>
                          <a:spcPts val="0"/>
                        </a:spcAft>
                      </a:pP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gridSpan="2" vMerge="1">
                  <a:txBody>
                    <a:bodyPr/>
                    <a:lstStyle/>
                    <a:p>
                      <a:pPr marL="71755" marR="71755" algn="ctr">
                        <a:spcAft>
                          <a:spcPts val="0"/>
                        </a:spcAft>
                      </a:pP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hMerge="1" v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代表者の生年月日が確認できる公的書類</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325201149"/>
                  </a:ext>
                </a:extLst>
              </a:tr>
              <a:tr h="168390">
                <a:tc vMerge="1">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加点</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vert="eaVert" anchor="ctr">
                    <a:solidFill>
                      <a:schemeClr val="bg1"/>
                    </a:solidFill>
                  </a:tcPr>
                </a:tc>
                <a:tc gridSpan="2" vMerge="1">
                  <a:txBody>
                    <a:bodyPr/>
                    <a:lstStyle/>
                    <a:p>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事業承継</a:t>
                      </a:r>
                      <a:endParaRPr kumimoji="1" lang="ja-JP" altLang="en-US" dirty="0"/>
                    </a:p>
                  </a:txBody>
                  <a:tcPr marL="68580" marR="68580" marT="0" marB="0" anchor="ctr">
                    <a:solidFill>
                      <a:schemeClr val="bg1"/>
                    </a:solidFill>
                  </a:tcPr>
                </a:tc>
                <a:tc hMerge="1" v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「後継者候補」の実在確認書類</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812682787"/>
                  </a:ext>
                </a:extLst>
              </a:tr>
              <a:tr h="336818">
                <a:tc vMerge="1">
                  <a:txBody>
                    <a:bodyPr/>
                    <a:lstStyle/>
                    <a:p>
                      <a:pPr marL="71755" marR="71755" algn="ctr">
                        <a:spcAft>
                          <a:spcPts val="0"/>
                        </a:spcAft>
                      </a:pPr>
                      <a:endParaRPr lang="ja-JP" sz="105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gridSpan="2">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経営力</a:t>
                      </a:r>
                    </a:p>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向上計画</a:t>
                      </a:r>
                      <a:endParaRPr kumimoji="1" lang="ja-JP" altLang="en-US" dirty="0"/>
                    </a:p>
                  </a:txBody>
                  <a:tcPr marL="68580" marR="68580" marT="0" marB="0" anchor="ctr">
                    <a:solidFill>
                      <a:schemeClr val="bg2"/>
                    </a:solidFill>
                  </a:tcPr>
                </a:tc>
                <a:tc hMerge="1">
                  <a:txBody>
                    <a:bodyPr/>
                    <a:lstStyle/>
                    <a:p>
                      <a:pPr algn="l">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just"/>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「経営力向上計画」の認定書</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4279425939"/>
                  </a:ext>
                </a:extLst>
              </a:tr>
              <a:tr h="336818">
                <a:tc vMerge="1">
                  <a:txBody>
                    <a:bodyPr/>
                    <a:lstStyle/>
                    <a:p>
                      <a:endParaRPr kumimoji="1" lang="ja-JP" altLang="en-US" dirty="0"/>
                    </a:p>
                  </a:txBody>
                  <a:tcPr marL="68580" marR="68580" marT="0" marB="0" anchor="ctr">
                    <a:solidFill>
                      <a:schemeClr val="bg2"/>
                    </a:solidFill>
                  </a:tcPr>
                </a:tc>
                <a:tc gridSpan="2">
                  <a:txBody>
                    <a:bodyPr/>
                    <a:lstStyle/>
                    <a:p>
                      <a:pPr algn="ctr"/>
                      <a:r>
                        <a:rPr kumimoji="1" lang="zh-TW" altLang="en-US" sz="900" dirty="0">
                          <a:latin typeface="BIZ UDP明朝 Medium" panose="02020500000000000000" pitchFamily="18" charset="-128"/>
                          <a:ea typeface="BIZ UDP明朝 Medium" panose="02020500000000000000" pitchFamily="18" charset="-128"/>
                        </a:rPr>
                        <a:t>東日本大震災加点</a:t>
                      </a:r>
                    </a:p>
                  </a:txBody>
                  <a:tcPr marL="68580" marR="68580" marT="0" marB="0" anchor="ctr">
                    <a:solidFill>
                      <a:schemeClr val="bg2"/>
                    </a:solidFill>
                  </a:tcPr>
                </a:tc>
                <a:tc hMerge="1">
                  <a:txBody>
                    <a:bodyPr/>
                    <a:lstStyle/>
                    <a:p>
                      <a:endParaRPr kumimoji="1" lang="ja-JP" altLang="en-US"/>
                    </a:p>
                  </a:txBody>
                  <a:tcPr/>
                </a:tc>
                <a:tc>
                  <a:txBody>
                    <a:bodyPr/>
                    <a:lstStyle/>
                    <a:p>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食品衛生法に基づく営業許可証（業種が「水産」「魚」「海藻」のもの）</a:t>
                      </a:r>
                      <a:r>
                        <a:rPr lang="ja-JP" altLang="en-US"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［写し］</a:t>
                      </a:r>
                      <a:endParaRPr kumimoji="1" lang="ja-JP" altLang="en-US" dirty="0"/>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kumimoji="1" lang="ja-JP" altLang="en-US" dirty="0"/>
                    </a:p>
                  </a:txBody>
                  <a:tcPr marL="68580" marR="68580" marT="0" marB="0" anchor="ctr">
                    <a:solidFill>
                      <a:schemeClr val="accent2">
                        <a:lumMod val="20000"/>
                        <a:lumOff val="80000"/>
                      </a:schemeClr>
                    </a:solidFill>
                  </a:tcPr>
                </a:tc>
                <a:tc>
                  <a:txBody>
                    <a:bodyPr/>
                    <a:lstStyle/>
                    <a:p>
                      <a:pPr algn="ctr"/>
                      <a:r>
                        <a:rPr lang="ja-JP" sz="900" kern="100">
                          <a:effectLst/>
                          <a:latin typeface="游明朝" panose="02020400000000000000" pitchFamily="18" charset="-128"/>
                          <a:ea typeface="BIZ UDP明朝 Medium" panose="02020500000000000000" pitchFamily="18" charset="-128"/>
                          <a:cs typeface="Times New Roman" panose="02020603050405020304" pitchFamily="18" charset="0"/>
                        </a:rPr>
                        <a:t>○</a:t>
                      </a:r>
                      <a:endParaRPr kumimoji="1" lang="ja-JP" altLang="en-US"/>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kumimoji="1" lang="ja-JP" altLang="en-US" dirty="0"/>
                    </a:p>
                  </a:txBody>
                  <a:tcPr marL="68580" marR="68580" marT="0" marB="0" anchor="ctr">
                    <a:solidFill>
                      <a:schemeClr val="accent2">
                        <a:lumMod val="20000"/>
                        <a:lumOff val="80000"/>
                      </a:schemeClr>
                    </a:solidFill>
                  </a:tcPr>
                </a:tc>
                <a:extLst>
                  <a:ext uri="{0D108BD9-81ED-4DB2-BD59-A6C34878D82A}">
                    <a16:rowId xmlns:a16="http://schemas.microsoft.com/office/drawing/2014/main" val="2728866271"/>
                  </a:ext>
                </a:extLst>
              </a:tr>
              <a:tr h="336818">
                <a:tc rowSpan="2" gridSpan="3">
                  <a:txBody>
                    <a:bodyPr/>
                    <a:lstStyle/>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事務所賃料</a:t>
                      </a:r>
                      <a:endParaRPr lang="en-US" alt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71755" marR="71755" algn="ctr">
                        <a:spcAft>
                          <a:spcPts val="0"/>
                        </a:spcAft>
                      </a:pPr>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関係</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2"/>
                    </a:solidFill>
                  </a:tcPr>
                </a:tc>
                <a:tc rowSpan="2" hMerge="1">
                  <a:txBody>
                    <a:bodyPr/>
                    <a:lstStyle/>
                    <a:p>
                      <a:endParaRPr kumimoji="1" lang="ja-JP" altLang="en-US" dirty="0"/>
                    </a:p>
                  </a:txBody>
                  <a:tcPr marL="68580" marR="68580" marT="0" marB="0" anchor="ctr">
                    <a:solidFill>
                      <a:schemeClr val="bg1"/>
                    </a:solidFill>
                  </a:tcPr>
                </a:tc>
                <a:tc rowSpan="2" hMerge="1">
                  <a:txBody>
                    <a:bodyPr/>
                    <a:lstStyle/>
                    <a:p>
                      <a:endParaRPr kumimoji="1" lang="ja-JP" altLang="en-US"/>
                    </a:p>
                  </a:txBody>
                  <a:tcPr/>
                </a:tc>
                <a:tc>
                  <a:txBody>
                    <a:bodyPr/>
                    <a:lstStyle/>
                    <a:p>
                      <a:pPr algn="just"/>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補助対象となる事務所賃料の「金額」と事務所の「床面積」が確認できる書類［写し］</a:t>
                      </a: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11475968"/>
                  </a:ext>
                </a:extLst>
              </a:tr>
              <a:tr h="336818">
                <a:tc gridSpan="3" vMerge="1">
                  <a:txBody>
                    <a:bodyPr/>
                    <a:lstStyle/>
                    <a:p>
                      <a:pPr marL="71755" marR="71755" algn="ctr">
                        <a:spcAft>
                          <a:spcPts val="0"/>
                        </a:spcAft>
                      </a:pPr>
                      <a:endParaRPr lang="ja-JP"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txBody>
                  <a:tcPr marL="68580" marR="68580" marT="0" marB="0" anchor="ctr">
                    <a:solidFill>
                      <a:schemeClr val="bg2"/>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just"/>
                      <a:r>
                        <a:rPr lang="ja-JP" altLang="en-US" sz="9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（補助対象とならない部分が総床面積に含まれている場合）補助対象となる部分を説明した文書（任意様式）［原本］</a:t>
                      </a:r>
                    </a:p>
                  </a:txBody>
                  <a:tcPr marL="68580" marR="68580" marT="0" marB="0" anchor="ctr">
                    <a:solidFill>
                      <a:schemeClr val="bg1"/>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r>
                        <a:rPr lang="ja-JP" sz="900" kern="100" dirty="0">
                          <a:effectLst/>
                          <a:latin typeface="游明朝" panose="02020400000000000000" pitchFamily="18" charset="-128"/>
                          <a:ea typeface="BIZ UDP明朝 Medium" panose="020205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215745973"/>
                  </a:ext>
                </a:extLst>
              </a:tr>
            </a:tbl>
          </a:graphicData>
        </a:graphic>
      </p:graphicFrame>
      <p:sp>
        <p:nvSpPr>
          <p:cNvPr id="26" name="テキスト ボックス 25">
            <a:extLst>
              <a:ext uri="{FF2B5EF4-FFF2-40B4-BE49-F238E27FC236}">
                <a16:creationId xmlns:a16="http://schemas.microsoft.com/office/drawing/2014/main" id="{C216B5BF-CA49-452E-8BCB-804F51DC53E9}"/>
              </a:ext>
            </a:extLst>
          </p:cNvPr>
          <p:cNvSpPr txBox="1"/>
          <p:nvPr/>
        </p:nvSpPr>
        <p:spPr>
          <a:xfrm>
            <a:off x="478358" y="510901"/>
            <a:ext cx="6044160" cy="306879"/>
          </a:xfrm>
          <a:prstGeom prst="rect">
            <a:avLst/>
          </a:prstGeom>
          <a:noFill/>
          <a:ln>
            <a:noFill/>
          </a:ln>
        </p:spPr>
        <p:txBody>
          <a:bodyPr wrap="square" rtlCol="0">
            <a:spAutoFit/>
          </a:bodyPr>
          <a:lstStyle/>
          <a:p>
            <a:pPr>
              <a:lnSpc>
                <a:spcPts val="2000"/>
              </a:lnSpc>
            </a:pPr>
            <a:r>
              <a:rPr lang="ja-JP" altLang="en-US" sz="1200" b="1" dirty="0">
                <a:latin typeface="BIZ UDP明朝 Medium" panose="02020500000000000000" pitchFamily="18" charset="-128"/>
                <a:ea typeface="BIZ UDP明朝 Medium" panose="02020500000000000000" pitchFamily="18" charset="-128"/>
              </a:rPr>
              <a:t>応募時提出資料一覧</a:t>
            </a:r>
            <a:r>
              <a:rPr lang="ja-JP" altLang="en-US" sz="1050" b="1" dirty="0">
                <a:latin typeface="BIZ UDP明朝 Medium" panose="02020500000000000000" pitchFamily="18" charset="-128"/>
                <a:ea typeface="BIZ UDP明朝 Medium" panose="02020500000000000000" pitchFamily="18" charset="-128"/>
              </a:rPr>
              <a:t>（詳細は別紙</a:t>
            </a:r>
            <a:r>
              <a:rPr lang="ja-JP" altLang="en-US" sz="1050" b="1" dirty="0">
                <a:latin typeface="BIZ UDP明朝 Medium" panose="02020500000000000000" pitchFamily="18" charset="-128"/>
                <a:ea typeface="BIZ UDP明朝 Medium" panose="02020500000000000000" pitchFamily="18" charset="-128"/>
                <a:hlinkClick r:id="rId2"/>
              </a:rPr>
              <a:t>「応募時提出資料・様式集」</a:t>
            </a:r>
            <a:r>
              <a:rPr lang="ja-JP" altLang="en-US" sz="1050" b="1" dirty="0">
                <a:latin typeface="BIZ UDP明朝 Medium" panose="02020500000000000000" pitchFamily="18" charset="-128"/>
                <a:ea typeface="BIZ UDP明朝 Medium" panose="02020500000000000000" pitchFamily="18" charset="-128"/>
              </a:rPr>
              <a:t>を確認ください）</a:t>
            </a:r>
            <a:endParaRPr lang="en-US" altLang="ja-JP" sz="1200" b="1" dirty="0">
              <a:latin typeface="BIZ UDP明朝 Medium" panose="02020500000000000000" pitchFamily="18" charset="-128"/>
              <a:ea typeface="BIZ UDP明朝 Medium" panose="02020500000000000000" pitchFamily="18" charset="-128"/>
            </a:endParaRPr>
          </a:p>
        </p:txBody>
      </p:sp>
      <p:sp>
        <p:nvSpPr>
          <p:cNvPr id="7" name="Slide Number Placeholder 5">
            <a:extLst>
              <a:ext uri="{FF2B5EF4-FFF2-40B4-BE49-F238E27FC236}">
                <a16:creationId xmlns:a16="http://schemas.microsoft.com/office/drawing/2014/main" id="{DC904204-E6B5-4DB4-AB81-5C959D7D9D5E}"/>
              </a:ext>
            </a:extLst>
          </p:cNvPr>
          <p:cNvSpPr txBox="1">
            <a:spLocks/>
          </p:cNvSpPr>
          <p:nvPr/>
        </p:nvSpPr>
        <p:spPr>
          <a:xfrm>
            <a:off x="3214839" y="9287850"/>
            <a:ext cx="428322" cy="307777"/>
          </a:xfrm>
          <a:prstGeom prst="rect">
            <a:avLst/>
          </a:prstGeom>
          <a:noFill/>
        </p:spPr>
        <p:txBody>
          <a:bodyPr wrap="none" rtlCol="0">
            <a:spAutoFit/>
          </a:bodyPr>
          <a:lstStyle>
            <a:defPPr>
              <a:defRPr lang="ja-JP"/>
            </a:defPPr>
            <a:lvl1pPr marL="0" algn="ctr" defTabSz="914400" rtl="0" eaLnBrk="1" latinLnBrk="0" hangingPunct="1">
              <a:defRPr kumimoji="1" lang="ja-JP" altLang="en-US" sz="1000" kern="1200" smtClean="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u="sng" dirty="0">
                <a:solidFill>
                  <a:schemeClr val="accent2"/>
                </a:solidFill>
                <a:latin typeface="BIZ UDP明朝 Medium" panose="02020500000000000000" pitchFamily="18" charset="-128"/>
                <a:ea typeface="BIZ UDP明朝 Medium" panose="02020500000000000000" pitchFamily="18" charset="-128"/>
              </a:rPr>
              <a:t>0</a:t>
            </a:r>
            <a:fld id="{720205DD-6A49-490E-84B0-393E4D83DCA3}" type="slidenum">
              <a:rPr lang="en-US" altLang="ja-JP" sz="1400" b="1" u="sng" smtClean="0">
                <a:solidFill>
                  <a:schemeClr val="accent2"/>
                </a:solidFill>
                <a:latin typeface="BIZ UDP明朝 Medium" panose="02020500000000000000" pitchFamily="18" charset="-128"/>
                <a:ea typeface="BIZ UDP明朝 Medium" panose="02020500000000000000" pitchFamily="18" charset="-128"/>
              </a:rPr>
              <a:pPr/>
              <a:t>8</a:t>
            </a:fld>
            <a:endParaRPr lang="en-US" sz="1400" b="1" u="sng" dirty="0">
              <a:solidFill>
                <a:schemeClr val="accent2"/>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69884059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F4C171CA43FE544998EEE3C51F5C9F7" ma:contentTypeVersion="10" ma:contentTypeDescription="新しいドキュメントを作成します。" ma:contentTypeScope="" ma:versionID="503947c33339f82c4b3c5e40d62bacb5">
  <xsd:schema xmlns:xsd="http://www.w3.org/2001/XMLSchema" xmlns:xs="http://www.w3.org/2001/XMLSchema" xmlns:p="http://schemas.microsoft.com/office/2006/metadata/properties" xmlns:ns2="f4afb4de-18c0-409f-96ee-e9329224ff1a" xmlns:ns3="56a775b3-ac67-4f54-88ee-f4b0453888b4" targetNamespace="http://schemas.microsoft.com/office/2006/metadata/properties" ma:root="true" ma:fieldsID="49ebe8eaa3c12678e6409bcd988da5ef" ns2:_="" ns3:_="">
    <xsd:import namespace="f4afb4de-18c0-409f-96ee-e9329224ff1a"/>
    <xsd:import namespace="56a775b3-ac67-4f54-88ee-f4b0453888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fb4de-18c0-409f-96ee-e9329224f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a775b3-ac67-4f54-88ee-f4b0453888b4"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80DE2-4849-4849-9AEB-AB0CEF339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fb4de-18c0-409f-96ee-e9329224ff1a"/>
    <ds:schemaRef ds:uri="56a775b3-ac67-4f54-88ee-f4b045388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5B944-F20F-429A-A75B-FE656A8A300F}">
  <ds:schemaRefs>
    <ds:schemaRef ds:uri="56a775b3-ac67-4f54-88ee-f4b0453888b4"/>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f4afb4de-18c0-409f-96ee-e9329224ff1a"/>
    <ds:schemaRef ds:uri="http://www.w3.org/XML/1998/namespace"/>
    <ds:schemaRef ds:uri="http://purl.org/dc/terms/"/>
  </ds:schemaRefs>
</ds:datastoreItem>
</file>

<file path=customXml/itemProps3.xml><?xml version="1.0" encoding="utf-8"?>
<ds:datastoreItem xmlns:ds="http://schemas.openxmlformats.org/officeDocument/2006/customXml" ds:itemID="{C516D9B8-BDCD-436A-8166-D4A1393490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9228</TotalTime>
  <Words>5432</Words>
  <Application>Microsoft Office PowerPoint</Application>
  <PresentationFormat>A4 210 x 297 mm</PresentationFormat>
  <Paragraphs>750</Paragraphs>
  <Slides>15</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15</vt:i4>
      </vt:variant>
    </vt:vector>
  </HeadingPairs>
  <TitlesOfParts>
    <vt:vector size="31" baseType="lpstr">
      <vt:lpstr>$ＪＳ明朝</vt:lpstr>
      <vt:lpstr>BIZ UDPMincho</vt:lpstr>
      <vt:lpstr>BIZ UDP明朝 Medium</vt:lpstr>
      <vt:lpstr>Yu Gothic</vt:lpstr>
      <vt:lpstr>Yu Gothic</vt:lpstr>
      <vt:lpstr>游明朝</vt:lpstr>
      <vt:lpstr>Arial</vt:lpstr>
      <vt:lpstr>Calibri</vt:lpstr>
      <vt:lpstr>Calibri Light</vt:lpstr>
      <vt:lpstr>Century Gothic</vt:lpstr>
      <vt:lpstr>Garamond</vt:lpstr>
      <vt:lpstr>Wingdings</vt:lpstr>
      <vt:lpstr>Wingdings 3</vt:lpstr>
      <vt:lpstr>Office テーマ</vt:lpstr>
      <vt:lpstr>オーガニック</vt:lpstr>
      <vt:lpstr>ウィスプ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R1補正・R3補正小規模事業者持続化補助金〈一般型〉ガイドブック</dc:title>
  <dc:creator>木村　秀太</dc:creator>
  <cp:lastModifiedBy>全国連</cp:lastModifiedBy>
  <cp:revision>484</cp:revision>
  <cp:lastPrinted>2022-03-22T03:02:01Z</cp:lastPrinted>
  <dcterms:created xsi:type="dcterms:W3CDTF">2021-06-09T07:15:44Z</dcterms:created>
  <dcterms:modified xsi:type="dcterms:W3CDTF">2022-04-13T07:11:11Z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0x0101002F4C171CA43FE544998EEE3C51F5C9F7</vt:lpwstr>
  </property>
</Properties>
</file>